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2"/>
  </p:notesMasterIdLst>
  <p:handoutMasterIdLst>
    <p:handoutMasterId r:id="rId43"/>
  </p:handoutMasterIdLst>
  <p:sldIdLst>
    <p:sldId id="256" r:id="rId2"/>
    <p:sldId id="286" r:id="rId3"/>
    <p:sldId id="257" r:id="rId4"/>
    <p:sldId id="288" r:id="rId5"/>
    <p:sldId id="290" r:id="rId6"/>
    <p:sldId id="291" r:id="rId7"/>
    <p:sldId id="293" r:id="rId8"/>
    <p:sldId id="302" r:id="rId9"/>
    <p:sldId id="335" r:id="rId10"/>
    <p:sldId id="299" r:id="rId11"/>
    <p:sldId id="305" r:id="rId12"/>
    <p:sldId id="306" r:id="rId13"/>
    <p:sldId id="259" r:id="rId14"/>
    <p:sldId id="296" r:id="rId15"/>
    <p:sldId id="297" r:id="rId16"/>
    <p:sldId id="298" r:id="rId17"/>
    <p:sldId id="307" r:id="rId18"/>
    <p:sldId id="308" r:id="rId19"/>
    <p:sldId id="309" r:id="rId20"/>
    <p:sldId id="310" r:id="rId21"/>
    <p:sldId id="330" r:id="rId22"/>
    <p:sldId id="331" r:id="rId23"/>
    <p:sldId id="312" r:id="rId24"/>
    <p:sldId id="313" r:id="rId25"/>
    <p:sldId id="314" r:id="rId26"/>
    <p:sldId id="315" r:id="rId27"/>
    <p:sldId id="316" r:id="rId28"/>
    <p:sldId id="317" r:id="rId29"/>
    <p:sldId id="318" r:id="rId30"/>
    <p:sldId id="332" r:id="rId31"/>
    <p:sldId id="333" r:id="rId32"/>
    <p:sldId id="334" r:id="rId33"/>
    <p:sldId id="320" r:id="rId34"/>
    <p:sldId id="321" r:id="rId35"/>
    <p:sldId id="322" r:id="rId36"/>
    <p:sldId id="323" r:id="rId37"/>
    <p:sldId id="324" r:id="rId38"/>
    <p:sldId id="325" r:id="rId39"/>
    <p:sldId id="326" r:id="rId40"/>
    <p:sldId id="258" r:id="rId41"/>
  </p:sldIdLst>
  <p:sldSz cx="9144000" cy="5143500" type="screen16x9"/>
  <p:notesSz cx="6858000" cy="9947275"/>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B1D541F-97E4-45EF-A45D-5C8F3EB5B126}">
  <a:tblStyle styleId="{4B1D541F-97E4-45EF-A45D-5C8F3EB5B126}" styleName="Table_0">
    <a:wholeTbl>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5" d="100"/>
          <a:sy n="145" d="100"/>
        </p:scale>
        <p:origin x="624"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97364"/>
          </a:xfrm>
          <a:prstGeom prst="rect">
            <a:avLst/>
          </a:prstGeom>
        </p:spPr>
        <p:txBody>
          <a:bodyPr vert="horz" lIns="91440" tIns="45720" rIns="91440" bIns="45720" rtlCol="0"/>
          <a:lstStyle>
            <a:lvl1pPr algn="r">
              <a:defRPr sz="1200"/>
            </a:lvl1pPr>
          </a:lstStyle>
          <a:p>
            <a:fld id="{1834B223-7BA9-497B-9B6D-393ABBF95333}" type="datetimeFigureOut">
              <a:rPr lang="tr-TR" smtClean="0"/>
              <a:pPr/>
              <a:t>23.12.2024</a:t>
            </a:fld>
            <a:endParaRPr lang="tr-TR"/>
          </a:p>
        </p:txBody>
      </p:sp>
      <p:sp>
        <p:nvSpPr>
          <p:cNvPr id="4" name="Altbilgi Yer Tutucusu 3"/>
          <p:cNvSpPr>
            <a:spLocks noGrp="1"/>
          </p:cNvSpPr>
          <p:nvPr>
            <p:ph type="ftr" sz="quarter" idx="2"/>
          </p:nvPr>
        </p:nvSpPr>
        <p:spPr>
          <a:xfrm>
            <a:off x="0" y="9448185"/>
            <a:ext cx="2971800" cy="497364"/>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9448185"/>
            <a:ext cx="2971800" cy="497364"/>
          </a:xfrm>
          <a:prstGeom prst="rect">
            <a:avLst/>
          </a:prstGeom>
        </p:spPr>
        <p:txBody>
          <a:bodyPr vert="horz" lIns="91440" tIns="45720" rIns="91440" bIns="45720" rtlCol="0" anchor="b"/>
          <a:lstStyle>
            <a:lvl1pPr algn="r">
              <a:defRPr sz="1200"/>
            </a:lvl1pPr>
          </a:lstStyle>
          <a:p>
            <a:fld id="{42CE85F9-43D4-4D47-9C21-2AE4138D1CC1}" type="slidenum">
              <a:rPr lang="tr-TR" smtClean="0"/>
              <a:pPr/>
              <a:t>‹#›</a:t>
            </a:fld>
            <a:endParaRPr lang="tr-TR"/>
          </a:p>
        </p:txBody>
      </p:sp>
    </p:spTree>
    <p:extLst>
      <p:ext uri="{BB962C8B-B14F-4D97-AF65-F5344CB8AC3E}">
        <p14:creationId xmlns:p14="http://schemas.microsoft.com/office/powerpoint/2010/main" val="2011729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1" y="4724956"/>
            <a:ext cx="5486399" cy="4476274"/>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74259124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878836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5223349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3828052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7936583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1415587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1567214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2918728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9273564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806633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2468274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52950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3527879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258801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5143195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3245096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4970403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4360454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5325543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8855549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401670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8735775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813985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Shape 241"/>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2" name="Shape 242"/>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404595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9163147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0957124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89980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9222697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907155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40953919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5" name="Shape 125"/>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973121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Shape 241"/>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2" name="Shape 242"/>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007879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Shape 241"/>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2" name="Shape 242"/>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15891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5" name="Shape 125"/>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57662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661538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8100147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1" y="4724956"/>
            <a:ext cx="5486399" cy="4476274"/>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783904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Shape 8"/>
        <p:cNvGrpSpPr/>
        <p:nvPr/>
      </p:nvGrpSpPr>
      <p:grpSpPr>
        <a:xfrm>
          <a:off x="0" y="0"/>
          <a:ext cx="0" cy="0"/>
          <a:chOff x="0" y="0"/>
          <a:chExt cx="0" cy="0"/>
        </a:xfrm>
      </p:grpSpPr>
      <p:sp>
        <p:nvSpPr>
          <p:cNvPr id="9" name="Shape 9"/>
          <p:cNvSpPr/>
          <p:nvPr/>
        </p:nvSpPr>
        <p:spPr>
          <a:xfrm>
            <a:off x="0" y="4288500"/>
            <a:ext cx="9144000" cy="247500"/>
          </a:xfrm>
          <a:prstGeom prst="rect">
            <a:avLst/>
          </a:prstGeom>
          <a:solidFill>
            <a:srgbClr val="165751"/>
          </a:solidFill>
          <a:ln>
            <a:noFill/>
          </a:ln>
        </p:spPr>
        <p:txBody>
          <a:bodyPr lIns="91425" tIns="91425" rIns="91425" bIns="91425" anchor="ctr" anchorCtr="0">
            <a:noAutofit/>
          </a:bodyPr>
          <a:lstStyle/>
          <a:p>
            <a:pPr lvl="0">
              <a:spcBef>
                <a:spcPts val="0"/>
              </a:spcBef>
              <a:buNone/>
            </a:pPr>
            <a:endParaRPr/>
          </a:p>
        </p:txBody>
      </p:sp>
      <p:sp>
        <p:nvSpPr>
          <p:cNvPr id="10" name="Shape 10"/>
          <p:cNvSpPr/>
          <p:nvPr/>
        </p:nvSpPr>
        <p:spPr>
          <a:xfrm>
            <a:off x="0" y="0"/>
            <a:ext cx="9144000" cy="530699"/>
          </a:xfrm>
          <a:prstGeom prst="rect">
            <a:avLst/>
          </a:prstGeom>
          <a:solidFill>
            <a:srgbClr val="18637B"/>
          </a:solidFill>
          <a:ln>
            <a:noFill/>
          </a:ln>
        </p:spPr>
        <p:txBody>
          <a:bodyPr lIns="91425" tIns="91425" rIns="91425" bIns="91425" anchor="ctr" anchorCtr="0">
            <a:noAutofit/>
          </a:bodyPr>
          <a:lstStyle/>
          <a:p>
            <a:pPr lvl="0" rtl="0">
              <a:spcBef>
                <a:spcPts val="0"/>
              </a:spcBef>
              <a:buNone/>
            </a:pPr>
            <a:endParaRPr>
              <a:solidFill>
                <a:srgbClr val="114454"/>
              </a:solidFill>
            </a:endParaRPr>
          </a:p>
        </p:txBody>
      </p:sp>
      <p:sp>
        <p:nvSpPr>
          <p:cNvPr id="11" name="Shape 11"/>
          <p:cNvSpPr/>
          <p:nvPr/>
        </p:nvSpPr>
        <p:spPr>
          <a:xfrm>
            <a:off x="0" y="500625"/>
            <a:ext cx="9144000" cy="3824100"/>
          </a:xfrm>
          <a:prstGeom prst="rect">
            <a:avLst/>
          </a:prstGeom>
          <a:solidFill>
            <a:srgbClr val="124057"/>
          </a:solidFill>
          <a:ln>
            <a:noFill/>
          </a:ln>
        </p:spPr>
        <p:txBody>
          <a:bodyPr lIns="91425" tIns="91425" rIns="91425" bIns="91425" anchor="ctr" anchorCtr="0">
            <a:noAutofit/>
          </a:bodyPr>
          <a:lstStyle/>
          <a:p>
            <a:pPr lvl="0">
              <a:spcBef>
                <a:spcPts val="0"/>
              </a:spcBef>
              <a:buNone/>
            </a:pPr>
            <a:endParaRPr/>
          </a:p>
        </p:txBody>
      </p:sp>
      <p:sp>
        <p:nvSpPr>
          <p:cNvPr id="12" name="Shape 12"/>
          <p:cNvSpPr/>
          <p:nvPr/>
        </p:nvSpPr>
        <p:spPr>
          <a:xfrm>
            <a:off x="0" y="4493604"/>
            <a:ext cx="9144000" cy="118200"/>
          </a:xfrm>
          <a:prstGeom prst="rect">
            <a:avLst/>
          </a:prstGeom>
          <a:solidFill>
            <a:srgbClr val="3B8D61"/>
          </a:solidFill>
          <a:ln>
            <a:noFill/>
          </a:ln>
        </p:spPr>
        <p:txBody>
          <a:bodyPr lIns="91425" tIns="91425" rIns="91425" bIns="91425" anchor="ctr" anchorCtr="0">
            <a:noAutofit/>
          </a:bodyPr>
          <a:lstStyle/>
          <a:p>
            <a:pPr lvl="0">
              <a:spcBef>
                <a:spcPts val="0"/>
              </a:spcBef>
              <a:buNone/>
            </a:pPr>
            <a:endParaRPr/>
          </a:p>
        </p:txBody>
      </p:sp>
      <p:sp>
        <p:nvSpPr>
          <p:cNvPr id="13" name="Shape 13"/>
          <p:cNvSpPr/>
          <p:nvPr/>
        </p:nvSpPr>
        <p:spPr>
          <a:xfrm>
            <a:off x="0" y="4584075"/>
            <a:ext cx="9144000" cy="559499"/>
          </a:xfrm>
          <a:prstGeom prst="rect">
            <a:avLst/>
          </a:prstGeom>
          <a:solidFill>
            <a:srgbClr val="94BF6E"/>
          </a:solidFill>
          <a:ln>
            <a:noFill/>
          </a:ln>
        </p:spPr>
        <p:txBody>
          <a:bodyPr lIns="91425" tIns="91425" rIns="91425" bIns="91425" anchor="ctr" anchorCtr="0">
            <a:noAutofit/>
          </a:bodyPr>
          <a:lstStyle/>
          <a:p>
            <a:pPr lvl="0">
              <a:spcBef>
                <a:spcPts val="0"/>
              </a:spcBef>
              <a:buNone/>
            </a:pPr>
            <a:endParaRPr/>
          </a:p>
        </p:txBody>
      </p:sp>
      <p:sp>
        <p:nvSpPr>
          <p:cNvPr id="14" name="Shape 14"/>
          <p:cNvSpPr txBox="1">
            <a:spLocks noGrp="1"/>
          </p:cNvSpPr>
          <p:nvPr>
            <p:ph type="ctrTitle"/>
          </p:nvPr>
        </p:nvSpPr>
        <p:spPr>
          <a:xfrm>
            <a:off x="685800" y="2601425"/>
            <a:ext cx="5810400" cy="1159799"/>
          </a:xfrm>
          <a:prstGeom prst="rect">
            <a:avLst/>
          </a:prstGeom>
        </p:spPr>
        <p:txBody>
          <a:bodyPr lIns="91425" tIns="91425" rIns="91425" bIns="91425" anchor="b" anchorCtr="0"/>
          <a:lstStyle>
            <a:lvl1pPr lvl="0">
              <a:spcBef>
                <a:spcPts val="0"/>
              </a:spcBef>
              <a:buSzPct val="100000"/>
              <a:defRPr sz="4800"/>
            </a:lvl1pPr>
            <a:lvl2pPr lvl="1" algn="ctr">
              <a:spcBef>
                <a:spcPts val="0"/>
              </a:spcBef>
              <a:buSzPct val="100000"/>
              <a:defRPr sz="6000"/>
            </a:lvl2pPr>
            <a:lvl3pPr lvl="2" algn="ctr">
              <a:spcBef>
                <a:spcPts val="0"/>
              </a:spcBef>
              <a:buSzPct val="100000"/>
              <a:defRPr sz="6000"/>
            </a:lvl3pPr>
            <a:lvl4pPr lvl="3" algn="ctr">
              <a:spcBef>
                <a:spcPts val="0"/>
              </a:spcBef>
              <a:buSzPct val="100000"/>
              <a:defRPr sz="6000"/>
            </a:lvl4pPr>
            <a:lvl5pPr lvl="4" algn="ctr">
              <a:spcBef>
                <a:spcPts val="0"/>
              </a:spcBef>
              <a:buSzPct val="100000"/>
              <a:defRPr sz="6000"/>
            </a:lvl5pPr>
            <a:lvl6pPr lvl="5" algn="ctr">
              <a:spcBef>
                <a:spcPts val="0"/>
              </a:spcBef>
              <a:buSzPct val="100000"/>
              <a:defRPr sz="6000"/>
            </a:lvl6pPr>
            <a:lvl7pPr lvl="6" algn="ctr">
              <a:spcBef>
                <a:spcPts val="0"/>
              </a:spcBef>
              <a:buSzPct val="100000"/>
              <a:defRPr sz="6000"/>
            </a:lvl7pPr>
            <a:lvl8pPr lvl="7" algn="ctr">
              <a:spcBef>
                <a:spcPts val="0"/>
              </a:spcBef>
              <a:buSzPct val="100000"/>
              <a:defRPr sz="6000"/>
            </a:lvl8pPr>
            <a:lvl9pPr lvl="8" algn="ctr">
              <a:spcBef>
                <a:spcPts val="0"/>
              </a:spcBef>
              <a:buSzPct val="100000"/>
              <a:defRPr sz="6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Subtitl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4113600" y="2878750"/>
            <a:ext cx="4505699" cy="1159799"/>
          </a:xfrm>
          <a:prstGeom prst="rect">
            <a:avLst/>
          </a:prstGeom>
        </p:spPr>
        <p:txBody>
          <a:bodyPr lIns="91425" tIns="91425" rIns="91425" bIns="91425" anchor="b" anchorCtr="0"/>
          <a:lstStyle>
            <a:lvl1pPr lvl="0" rtl="0">
              <a:spcBef>
                <a:spcPts val="0"/>
              </a:spcBef>
              <a:buClr>
                <a:srgbClr val="114454"/>
              </a:buClr>
              <a:buSzPct val="100000"/>
              <a:defRPr sz="4800">
                <a:solidFill>
                  <a:srgbClr val="114454"/>
                </a:solidFill>
              </a:defRPr>
            </a:lvl1pPr>
            <a:lvl2pPr lvl="1" rtl="0">
              <a:spcBef>
                <a:spcPts val="0"/>
              </a:spcBef>
              <a:buClr>
                <a:srgbClr val="114454"/>
              </a:buClr>
              <a:buSzPct val="100000"/>
              <a:defRPr sz="4800">
                <a:solidFill>
                  <a:srgbClr val="114454"/>
                </a:solidFill>
              </a:defRPr>
            </a:lvl2pPr>
            <a:lvl3pPr lvl="2" rtl="0">
              <a:spcBef>
                <a:spcPts val="0"/>
              </a:spcBef>
              <a:buClr>
                <a:srgbClr val="114454"/>
              </a:buClr>
              <a:buSzPct val="100000"/>
              <a:defRPr sz="4800">
                <a:solidFill>
                  <a:srgbClr val="114454"/>
                </a:solidFill>
              </a:defRPr>
            </a:lvl3pPr>
            <a:lvl4pPr lvl="3" rtl="0">
              <a:spcBef>
                <a:spcPts val="0"/>
              </a:spcBef>
              <a:buClr>
                <a:srgbClr val="114454"/>
              </a:buClr>
              <a:buSzPct val="100000"/>
              <a:defRPr sz="4800">
                <a:solidFill>
                  <a:srgbClr val="114454"/>
                </a:solidFill>
              </a:defRPr>
            </a:lvl4pPr>
            <a:lvl5pPr lvl="4" rtl="0">
              <a:spcBef>
                <a:spcPts val="0"/>
              </a:spcBef>
              <a:buClr>
                <a:srgbClr val="114454"/>
              </a:buClr>
              <a:buSzPct val="100000"/>
              <a:defRPr sz="4800">
                <a:solidFill>
                  <a:srgbClr val="114454"/>
                </a:solidFill>
              </a:defRPr>
            </a:lvl5pPr>
            <a:lvl6pPr lvl="5" rtl="0">
              <a:spcBef>
                <a:spcPts val="0"/>
              </a:spcBef>
              <a:buClr>
                <a:srgbClr val="114454"/>
              </a:buClr>
              <a:buSzPct val="100000"/>
              <a:defRPr sz="4800">
                <a:solidFill>
                  <a:srgbClr val="114454"/>
                </a:solidFill>
              </a:defRPr>
            </a:lvl6pPr>
            <a:lvl7pPr lvl="6" rtl="0">
              <a:spcBef>
                <a:spcPts val="0"/>
              </a:spcBef>
              <a:buClr>
                <a:srgbClr val="114454"/>
              </a:buClr>
              <a:buSzPct val="100000"/>
              <a:defRPr sz="4800">
                <a:solidFill>
                  <a:srgbClr val="114454"/>
                </a:solidFill>
              </a:defRPr>
            </a:lvl7pPr>
            <a:lvl8pPr lvl="7" rtl="0">
              <a:spcBef>
                <a:spcPts val="0"/>
              </a:spcBef>
              <a:buClr>
                <a:srgbClr val="114454"/>
              </a:buClr>
              <a:buSzPct val="100000"/>
              <a:defRPr sz="4800">
                <a:solidFill>
                  <a:srgbClr val="114454"/>
                </a:solidFill>
              </a:defRPr>
            </a:lvl8pPr>
            <a:lvl9pPr lvl="8" rtl="0">
              <a:spcBef>
                <a:spcPts val="0"/>
              </a:spcBef>
              <a:buClr>
                <a:srgbClr val="114454"/>
              </a:buClr>
              <a:buSzPct val="100000"/>
              <a:defRPr sz="4800">
                <a:solidFill>
                  <a:srgbClr val="114454"/>
                </a:solidFill>
              </a:defRPr>
            </a:lvl9pPr>
          </a:lstStyle>
          <a:p>
            <a:endParaRPr/>
          </a:p>
        </p:txBody>
      </p:sp>
      <p:sp>
        <p:nvSpPr>
          <p:cNvPr id="17" name="Shape 17"/>
          <p:cNvSpPr txBox="1">
            <a:spLocks noGrp="1"/>
          </p:cNvSpPr>
          <p:nvPr>
            <p:ph type="subTitle" idx="1"/>
          </p:nvPr>
        </p:nvSpPr>
        <p:spPr>
          <a:xfrm>
            <a:off x="4113600" y="3983050"/>
            <a:ext cx="4505699" cy="784799"/>
          </a:xfrm>
          <a:prstGeom prst="rect">
            <a:avLst/>
          </a:prstGeom>
        </p:spPr>
        <p:txBody>
          <a:bodyPr lIns="91425" tIns="91425" rIns="91425" bIns="91425" anchor="t" anchorCtr="0"/>
          <a:lstStyle>
            <a:lvl1pPr lvl="0" rtl="0">
              <a:spcBef>
                <a:spcPts val="0"/>
              </a:spcBef>
              <a:buClr>
                <a:srgbClr val="94BF6E"/>
              </a:buClr>
              <a:buSzPct val="100000"/>
              <a:buNone/>
              <a:defRPr sz="1800" b="1">
                <a:solidFill>
                  <a:srgbClr val="94BF6E"/>
                </a:solidFill>
              </a:defRPr>
            </a:lvl1pPr>
            <a:lvl2pPr lvl="1" rtl="0">
              <a:spcBef>
                <a:spcPts val="0"/>
              </a:spcBef>
              <a:buClr>
                <a:srgbClr val="94BF6E"/>
              </a:buClr>
              <a:buSzPct val="100000"/>
              <a:buNone/>
              <a:defRPr sz="1800" b="1">
                <a:solidFill>
                  <a:srgbClr val="94BF6E"/>
                </a:solidFill>
              </a:defRPr>
            </a:lvl2pPr>
            <a:lvl3pPr lvl="2" rtl="0">
              <a:spcBef>
                <a:spcPts val="0"/>
              </a:spcBef>
              <a:buClr>
                <a:srgbClr val="94BF6E"/>
              </a:buClr>
              <a:buSzPct val="100000"/>
              <a:buNone/>
              <a:defRPr sz="1800" b="1">
                <a:solidFill>
                  <a:srgbClr val="94BF6E"/>
                </a:solidFill>
              </a:defRPr>
            </a:lvl3pPr>
            <a:lvl4pPr lvl="3" rtl="0">
              <a:spcBef>
                <a:spcPts val="0"/>
              </a:spcBef>
              <a:buClr>
                <a:srgbClr val="94BF6E"/>
              </a:buClr>
              <a:buNone/>
              <a:defRPr b="1">
                <a:solidFill>
                  <a:srgbClr val="94BF6E"/>
                </a:solidFill>
              </a:defRPr>
            </a:lvl4pPr>
            <a:lvl5pPr lvl="4" rtl="0">
              <a:spcBef>
                <a:spcPts val="0"/>
              </a:spcBef>
              <a:buClr>
                <a:srgbClr val="94BF6E"/>
              </a:buClr>
              <a:buNone/>
              <a:defRPr b="1">
                <a:solidFill>
                  <a:srgbClr val="94BF6E"/>
                </a:solidFill>
              </a:defRPr>
            </a:lvl5pPr>
            <a:lvl6pPr lvl="5" rtl="0">
              <a:spcBef>
                <a:spcPts val="0"/>
              </a:spcBef>
              <a:buClr>
                <a:srgbClr val="94BF6E"/>
              </a:buClr>
              <a:buNone/>
              <a:defRPr b="1">
                <a:solidFill>
                  <a:srgbClr val="94BF6E"/>
                </a:solidFill>
              </a:defRPr>
            </a:lvl6pPr>
            <a:lvl7pPr lvl="6" rtl="0">
              <a:spcBef>
                <a:spcPts val="0"/>
              </a:spcBef>
              <a:buClr>
                <a:srgbClr val="94BF6E"/>
              </a:buClr>
              <a:buNone/>
              <a:defRPr b="1">
                <a:solidFill>
                  <a:srgbClr val="94BF6E"/>
                </a:solidFill>
              </a:defRPr>
            </a:lvl7pPr>
            <a:lvl8pPr lvl="7" rtl="0">
              <a:spcBef>
                <a:spcPts val="0"/>
              </a:spcBef>
              <a:buClr>
                <a:srgbClr val="94BF6E"/>
              </a:buClr>
              <a:buNone/>
              <a:defRPr b="1">
                <a:solidFill>
                  <a:srgbClr val="94BF6E"/>
                </a:solidFill>
              </a:defRPr>
            </a:lvl8pPr>
            <a:lvl9pPr lvl="8" rtl="0">
              <a:spcBef>
                <a:spcPts val="0"/>
              </a:spcBef>
              <a:buClr>
                <a:srgbClr val="94BF6E"/>
              </a:buClr>
              <a:buNone/>
              <a:defRPr b="1">
                <a:solidFill>
                  <a:srgbClr val="94BF6E"/>
                </a:solidFill>
              </a:defRPr>
            </a:lvl9pPr>
          </a:lstStyle>
          <a:p>
            <a:endParaRPr/>
          </a:p>
        </p:txBody>
      </p:sp>
      <p:sp>
        <p:nvSpPr>
          <p:cNvPr id="18" name="Shape 18"/>
          <p:cNvSpPr/>
          <p:nvPr/>
        </p:nvSpPr>
        <p:spPr>
          <a:xfrm>
            <a:off x="0" y="4288499"/>
            <a:ext cx="3474300" cy="247500"/>
          </a:xfrm>
          <a:prstGeom prst="rect">
            <a:avLst/>
          </a:prstGeom>
          <a:solidFill>
            <a:srgbClr val="165751"/>
          </a:solidFill>
          <a:ln>
            <a:noFill/>
          </a:ln>
        </p:spPr>
        <p:txBody>
          <a:bodyPr lIns="91425" tIns="91425" rIns="91425" bIns="91425" anchor="ctr" anchorCtr="0">
            <a:noAutofit/>
          </a:bodyPr>
          <a:lstStyle/>
          <a:p>
            <a:pPr lvl="0">
              <a:spcBef>
                <a:spcPts val="0"/>
              </a:spcBef>
              <a:buNone/>
            </a:pPr>
            <a:endParaRPr/>
          </a:p>
        </p:txBody>
      </p:sp>
      <p:sp>
        <p:nvSpPr>
          <p:cNvPr id="19" name="Shape 19"/>
          <p:cNvSpPr/>
          <p:nvPr/>
        </p:nvSpPr>
        <p:spPr>
          <a:xfrm>
            <a:off x="0" y="0"/>
            <a:ext cx="3474300" cy="530699"/>
          </a:xfrm>
          <a:prstGeom prst="rect">
            <a:avLst/>
          </a:prstGeom>
          <a:solidFill>
            <a:srgbClr val="18637B"/>
          </a:solidFill>
          <a:ln>
            <a:noFill/>
          </a:ln>
        </p:spPr>
        <p:txBody>
          <a:bodyPr lIns="91425" tIns="91425" rIns="91425" bIns="91425" anchor="ctr" anchorCtr="0">
            <a:noAutofit/>
          </a:bodyPr>
          <a:lstStyle/>
          <a:p>
            <a:pPr lvl="0" rtl="0">
              <a:spcBef>
                <a:spcPts val="0"/>
              </a:spcBef>
              <a:buNone/>
            </a:pPr>
            <a:endParaRPr>
              <a:solidFill>
                <a:srgbClr val="114454"/>
              </a:solidFill>
            </a:endParaRPr>
          </a:p>
        </p:txBody>
      </p:sp>
      <p:sp>
        <p:nvSpPr>
          <p:cNvPr id="20" name="Shape 20"/>
          <p:cNvSpPr/>
          <p:nvPr/>
        </p:nvSpPr>
        <p:spPr>
          <a:xfrm>
            <a:off x="0" y="500625"/>
            <a:ext cx="3474300" cy="3824100"/>
          </a:xfrm>
          <a:prstGeom prst="rect">
            <a:avLst/>
          </a:prstGeom>
          <a:solidFill>
            <a:srgbClr val="124057"/>
          </a:solidFill>
          <a:ln>
            <a:noFill/>
          </a:ln>
        </p:spPr>
        <p:txBody>
          <a:bodyPr lIns="91425" tIns="91425" rIns="91425" bIns="91425" anchor="ctr" anchorCtr="0">
            <a:noAutofit/>
          </a:bodyPr>
          <a:lstStyle/>
          <a:p>
            <a:pPr lvl="0">
              <a:spcBef>
                <a:spcPts val="0"/>
              </a:spcBef>
              <a:buNone/>
            </a:pPr>
            <a:endParaRPr/>
          </a:p>
        </p:txBody>
      </p:sp>
      <p:sp>
        <p:nvSpPr>
          <p:cNvPr id="21" name="Shape 21"/>
          <p:cNvSpPr/>
          <p:nvPr/>
        </p:nvSpPr>
        <p:spPr>
          <a:xfrm>
            <a:off x="0" y="4493604"/>
            <a:ext cx="3474300" cy="118200"/>
          </a:xfrm>
          <a:prstGeom prst="rect">
            <a:avLst/>
          </a:prstGeom>
          <a:solidFill>
            <a:srgbClr val="3B8D61"/>
          </a:solidFill>
          <a:ln>
            <a:noFill/>
          </a:ln>
        </p:spPr>
        <p:txBody>
          <a:bodyPr lIns="91425" tIns="91425" rIns="91425" bIns="91425" anchor="ctr" anchorCtr="0">
            <a:noAutofit/>
          </a:bodyPr>
          <a:lstStyle/>
          <a:p>
            <a:pPr lvl="0">
              <a:spcBef>
                <a:spcPts val="0"/>
              </a:spcBef>
              <a:buNone/>
            </a:pPr>
            <a:endParaRPr/>
          </a:p>
        </p:txBody>
      </p:sp>
      <p:sp>
        <p:nvSpPr>
          <p:cNvPr id="22" name="Shape 22"/>
          <p:cNvSpPr/>
          <p:nvPr/>
        </p:nvSpPr>
        <p:spPr>
          <a:xfrm>
            <a:off x="0" y="4584075"/>
            <a:ext cx="3474300" cy="559499"/>
          </a:xfrm>
          <a:prstGeom prst="rect">
            <a:avLst/>
          </a:prstGeom>
          <a:solidFill>
            <a:srgbClr val="94BF6E"/>
          </a:solidFill>
          <a:ln>
            <a:noFill/>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40"/>
        <p:cNvGrpSpPr/>
        <p:nvPr/>
      </p:nvGrpSpPr>
      <p:grpSpPr>
        <a:xfrm>
          <a:off x="0" y="0"/>
          <a:ext cx="0" cy="0"/>
          <a:chOff x="0" y="0"/>
          <a:chExt cx="0" cy="0"/>
        </a:xfrm>
      </p:grpSpPr>
      <p:sp>
        <p:nvSpPr>
          <p:cNvPr id="41" name="Shape 41"/>
          <p:cNvSpPr/>
          <p:nvPr/>
        </p:nvSpPr>
        <p:spPr>
          <a:xfrm>
            <a:off x="0" y="0"/>
            <a:ext cx="247200" cy="530699"/>
          </a:xfrm>
          <a:prstGeom prst="rect">
            <a:avLst/>
          </a:prstGeom>
          <a:solidFill>
            <a:srgbClr val="18637B"/>
          </a:solidFill>
          <a:ln>
            <a:noFill/>
          </a:ln>
        </p:spPr>
        <p:txBody>
          <a:bodyPr lIns="91425" tIns="91425" rIns="91425" bIns="91425" anchor="ctr" anchorCtr="0">
            <a:noAutofit/>
          </a:bodyPr>
          <a:lstStyle/>
          <a:p>
            <a:pPr lvl="0" rtl="0">
              <a:spcBef>
                <a:spcPts val="0"/>
              </a:spcBef>
              <a:buNone/>
            </a:pPr>
            <a:endParaRPr>
              <a:solidFill>
                <a:srgbClr val="114454"/>
              </a:solidFill>
            </a:endParaRPr>
          </a:p>
        </p:txBody>
      </p:sp>
      <p:sp>
        <p:nvSpPr>
          <p:cNvPr id="42" name="Shape 42"/>
          <p:cNvSpPr/>
          <p:nvPr/>
        </p:nvSpPr>
        <p:spPr>
          <a:xfrm>
            <a:off x="0" y="500625"/>
            <a:ext cx="5724128" cy="702973"/>
          </a:xfrm>
          <a:prstGeom prst="rect">
            <a:avLst/>
          </a:prstGeom>
          <a:solidFill>
            <a:srgbClr val="124057"/>
          </a:solidFill>
          <a:ln>
            <a:noFill/>
          </a:ln>
        </p:spPr>
        <p:txBody>
          <a:bodyPr lIns="91425" tIns="91425" rIns="91425" bIns="91425" anchor="ctr" anchorCtr="0">
            <a:noAutofit/>
          </a:bodyPr>
          <a:lstStyle/>
          <a:p>
            <a:pPr lvl="0">
              <a:spcBef>
                <a:spcPts val="0"/>
              </a:spcBef>
              <a:buNone/>
            </a:pPr>
            <a:endParaRPr/>
          </a:p>
        </p:txBody>
      </p:sp>
      <p:sp>
        <p:nvSpPr>
          <p:cNvPr id="43" name="Shape 43"/>
          <p:cNvSpPr/>
          <p:nvPr/>
        </p:nvSpPr>
        <p:spPr>
          <a:xfrm>
            <a:off x="0" y="1203598"/>
            <a:ext cx="247200" cy="1882507"/>
          </a:xfrm>
          <a:prstGeom prst="rect">
            <a:avLst/>
          </a:prstGeom>
          <a:solidFill>
            <a:srgbClr val="165751"/>
          </a:solidFill>
          <a:ln>
            <a:noFill/>
          </a:ln>
        </p:spPr>
        <p:txBody>
          <a:bodyPr lIns="91425" tIns="91425" rIns="91425" bIns="91425" anchor="ctr" anchorCtr="0">
            <a:noAutofit/>
          </a:bodyPr>
          <a:lstStyle/>
          <a:p>
            <a:pPr lvl="0">
              <a:spcBef>
                <a:spcPts val="0"/>
              </a:spcBef>
              <a:buNone/>
            </a:pPr>
            <a:endParaRPr/>
          </a:p>
        </p:txBody>
      </p:sp>
      <p:sp>
        <p:nvSpPr>
          <p:cNvPr id="44" name="Shape 44"/>
          <p:cNvSpPr/>
          <p:nvPr/>
        </p:nvSpPr>
        <p:spPr>
          <a:xfrm>
            <a:off x="0" y="3086100"/>
            <a:ext cx="247200" cy="605400"/>
          </a:xfrm>
          <a:prstGeom prst="rect">
            <a:avLst/>
          </a:prstGeom>
          <a:solidFill>
            <a:srgbClr val="3B8D61"/>
          </a:solidFill>
          <a:ln>
            <a:noFill/>
          </a:ln>
        </p:spPr>
        <p:txBody>
          <a:bodyPr lIns="91425" tIns="91425" rIns="91425" bIns="91425" anchor="ctr" anchorCtr="0">
            <a:noAutofit/>
          </a:bodyPr>
          <a:lstStyle/>
          <a:p>
            <a:pPr lvl="0">
              <a:spcBef>
                <a:spcPts val="0"/>
              </a:spcBef>
              <a:buNone/>
            </a:pPr>
            <a:endParaRPr/>
          </a:p>
        </p:txBody>
      </p:sp>
      <p:sp>
        <p:nvSpPr>
          <p:cNvPr id="45" name="Shape 45"/>
          <p:cNvSpPr/>
          <p:nvPr/>
        </p:nvSpPr>
        <p:spPr>
          <a:xfrm>
            <a:off x="0" y="3691500"/>
            <a:ext cx="247200" cy="1451999"/>
          </a:xfrm>
          <a:prstGeom prst="rect">
            <a:avLst/>
          </a:prstGeom>
          <a:solidFill>
            <a:srgbClr val="94BF6E"/>
          </a:solidFill>
          <a:ln>
            <a:noFill/>
          </a:ln>
        </p:spPr>
        <p:txBody>
          <a:bodyPr lIns="91425" tIns="91425" rIns="91425" bIns="91425" anchor="ctr" anchorCtr="0">
            <a:noAutofit/>
          </a:bodyPr>
          <a:lstStyle/>
          <a:p>
            <a:pPr lvl="0">
              <a:spcBef>
                <a:spcPts val="0"/>
              </a:spcBef>
              <a:buNone/>
            </a:pPr>
            <a:endParaRPr/>
          </a:p>
        </p:txBody>
      </p:sp>
      <p:cxnSp>
        <p:nvCxnSpPr>
          <p:cNvPr id="46" name="Shape 46"/>
          <p:cNvCxnSpPr/>
          <p:nvPr/>
        </p:nvCxnSpPr>
        <p:spPr>
          <a:xfrm>
            <a:off x="1037450" y="627534"/>
            <a:ext cx="0" cy="470700"/>
          </a:xfrm>
          <a:prstGeom prst="straightConnector1">
            <a:avLst/>
          </a:prstGeom>
          <a:noFill/>
          <a:ln w="9525" cap="flat" cmpd="sng">
            <a:solidFill>
              <a:srgbClr val="18637B"/>
            </a:solidFill>
            <a:prstDash val="solid"/>
            <a:round/>
            <a:headEnd type="none" w="lg" len="lg"/>
            <a:tailEnd type="none" w="lg" len="lg"/>
          </a:ln>
        </p:spPr>
      </p:cxnSp>
      <p:sp>
        <p:nvSpPr>
          <p:cNvPr id="47" name="Shape 47"/>
          <p:cNvSpPr txBox="1">
            <a:spLocks noGrp="1"/>
          </p:cNvSpPr>
          <p:nvPr>
            <p:ph type="title"/>
          </p:nvPr>
        </p:nvSpPr>
        <p:spPr>
          <a:xfrm>
            <a:off x="1146025" y="530725"/>
            <a:ext cx="3208799" cy="672873"/>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dirty="0"/>
          </a:p>
        </p:txBody>
      </p:sp>
      <p:sp>
        <p:nvSpPr>
          <p:cNvPr id="48" name="Shape 48"/>
          <p:cNvSpPr txBox="1">
            <a:spLocks noGrp="1"/>
          </p:cNvSpPr>
          <p:nvPr>
            <p:ph type="body" idx="1"/>
          </p:nvPr>
        </p:nvSpPr>
        <p:spPr>
          <a:xfrm>
            <a:off x="1146025" y="1767275"/>
            <a:ext cx="3660300" cy="3158699"/>
          </a:xfrm>
          <a:prstGeom prst="rect">
            <a:avLst/>
          </a:prstGeom>
        </p:spPr>
        <p:txBody>
          <a:bodyPr lIns="91425" tIns="91425" rIns="91425" bIns="91425" anchor="t" anchorCtr="0"/>
          <a:lstStyle>
            <a:lvl1pPr lvl="0">
              <a:spcBef>
                <a:spcPts val="0"/>
              </a:spcBef>
              <a:buSzPct val="100000"/>
              <a:defRPr sz="2000"/>
            </a:lvl1pPr>
            <a:lvl2pPr lvl="1">
              <a:spcBef>
                <a:spcPts val="0"/>
              </a:spcBef>
              <a:buSzPct val="100000"/>
              <a:defRPr sz="2000"/>
            </a:lvl2pPr>
            <a:lvl3pPr lvl="2">
              <a:spcBef>
                <a:spcPts val="0"/>
              </a:spcBef>
              <a:buSzPct val="100000"/>
              <a:defRPr sz="2000"/>
            </a:lvl3pPr>
            <a:lvl4pPr lvl="3">
              <a:spcBef>
                <a:spcPts val="0"/>
              </a:spcBef>
              <a:buSzPct val="100000"/>
              <a:defRPr sz="2000"/>
            </a:lvl4pPr>
            <a:lvl5pPr lvl="4">
              <a:spcBef>
                <a:spcPts val="0"/>
              </a:spcBef>
              <a:buSzPct val="100000"/>
              <a:defRPr sz="2000"/>
            </a:lvl5pPr>
            <a:lvl6pPr lvl="5">
              <a:spcBef>
                <a:spcPts val="0"/>
              </a:spcBef>
              <a:buSzPct val="100000"/>
              <a:defRPr sz="2000"/>
            </a:lvl6pPr>
            <a:lvl7pPr lvl="6">
              <a:spcBef>
                <a:spcPts val="0"/>
              </a:spcBef>
              <a:buSzPct val="100000"/>
              <a:defRPr sz="2000"/>
            </a:lvl7pPr>
            <a:lvl8pPr lvl="7">
              <a:spcBef>
                <a:spcPts val="0"/>
              </a:spcBef>
              <a:buSzPct val="100000"/>
              <a:defRPr sz="2000"/>
            </a:lvl8pPr>
            <a:lvl9pPr lvl="8">
              <a:spcBef>
                <a:spcPts val="0"/>
              </a:spcBef>
              <a:buSzPct val="100000"/>
              <a:defRPr sz="2000"/>
            </a:lvl9pPr>
          </a:lstStyle>
          <a:p>
            <a:endParaRPr/>
          </a:p>
        </p:txBody>
      </p:sp>
      <p:sp>
        <p:nvSpPr>
          <p:cNvPr id="49" name="Shape 49"/>
          <p:cNvSpPr txBox="1">
            <a:spLocks noGrp="1"/>
          </p:cNvSpPr>
          <p:nvPr>
            <p:ph type="body" idx="2"/>
          </p:nvPr>
        </p:nvSpPr>
        <p:spPr>
          <a:xfrm>
            <a:off x="5026623" y="1767275"/>
            <a:ext cx="3660300" cy="3158699"/>
          </a:xfrm>
          <a:prstGeom prst="rect">
            <a:avLst/>
          </a:prstGeom>
        </p:spPr>
        <p:txBody>
          <a:bodyPr lIns="91425" tIns="91425" rIns="91425" bIns="91425" anchor="t" anchorCtr="0"/>
          <a:lstStyle>
            <a:lvl1pPr lvl="0">
              <a:spcBef>
                <a:spcPts val="0"/>
              </a:spcBef>
              <a:buSzPct val="100000"/>
              <a:defRPr sz="2000"/>
            </a:lvl1pPr>
            <a:lvl2pPr lvl="1">
              <a:spcBef>
                <a:spcPts val="0"/>
              </a:spcBef>
              <a:buSzPct val="100000"/>
              <a:defRPr sz="2000"/>
            </a:lvl2pPr>
            <a:lvl3pPr lvl="2">
              <a:spcBef>
                <a:spcPts val="0"/>
              </a:spcBef>
              <a:buSzPct val="100000"/>
              <a:defRPr sz="2000"/>
            </a:lvl3pPr>
            <a:lvl4pPr lvl="3">
              <a:spcBef>
                <a:spcPts val="0"/>
              </a:spcBef>
              <a:buSzPct val="100000"/>
              <a:defRPr sz="2000"/>
            </a:lvl4pPr>
            <a:lvl5pPr lvl="4">
              <a:spcBef>
                <a:spcPts val="0"/>
              </a:spcBef>
              <a:buSzPct val="100000"/>
              <a:defRPr sz="2000"/>
            </a:lvl5pPr>
            <a:lvl6pPr lvl="5">
              <a:spcBef>
                <a:spcPts val="0"/>
              </a:spcBef>
              <a:buSzPct val="100000"/>
              <a:defRPr sz="2000"/>
            </a:lvl6pPr>
            <a:lvl7pPr lvl="6">
              <a:spcBef>
                <a:spcPts val="0"/>
              </a:spcBef>
              <a:buSzPct val="100000"/>
              <a:defRPr sz="2000"/>
            </a:lvl7pPr>
            <a:lvl8pPr lvl="7">
              <a:spcBef>
                <a:spcPts val="0"/>
              </a:spcBef>
              <a:buSzPct val="100000"/>
              <a:defRPr sz="2000"/>
            </a:lvl8pPr>
            <a:lvl9pPr lvl="8">
              <a:spcBef>
                <a:spcPts val="0"/>
              </a:spcBef>
              <a:buSzPct val="100000"/>
              <a:defRPr sz="20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6"/>
        <p:cNvGrpSpPr/>
        <p:nvPr/>
      </p:nvGrpSpPr>
      <p:grpSpPr>
        <a:xfrm>
          <a:off x="0" y="0"/>
          <a:ext cx="0" cy="0"/>
          <a:chOff x="0" y="0"/>
          <a:chExt cx="0" cy="0"/>
        </a:xfrm>
      </p:grpSpPr>
      <p:sp>
        <p:nvSpPr>
          <p:cNvPr id="77" name="Shape 77"/>
          <p:cNvSpPr/>
          <p:nvPr/>
        </p:nvSpPr>
        <p:spPr>
          <a:xfrm>
            <a:off x="0" y="0"/>
            <a:ext cx="247200" cy="530699"/>
          </a:xfrm>
          <a:prstGeom prst="rect">
            <a:avLst/>
          </a:prstGeom>
          <a:solidFill>
            <a:srgbClr val="18637B"/>
          </a:solidFill>
          <a:ln>
            <a:noFill/>
          </a:ln>
        </p:spPr>
        <p:txBody>
          <a:bodyPr lIns="91425" tIns="91425" rIns="91425" bIns="91425" anchor="ctr" anchorCtr="0">
            <a:noAutofit/>
          </a:bodyPr>
          <a:lstStyle/>
          <a:p>
            <a:pPr lvl="0" rtl="0">
              <a:spcBef>
                <a:spcPts val="0"/>
              </a:spcBef>
              <a:buNone/>
            </a:pPr>
            <a:endParaRPr>
              <a:solidFill>
                <a:srgbClr val="114454"/>
              </a:solidFill>
            </a:endParaRPr>
          </a:p>
        </p:txBody>
      </p:sp>
      <p:sp>
        <p:nvSpPr>
          <p:cNvPr id="78" name="Shape 78"/>
          <p:cNvSpPr/>
          <p:nvPr/>
        </p:nvSpPr>
        <p:spPr>
          <a:xfrm>
            <a:off x="0" y="500625"/>
            <a:ext cx="247200" cy="1058699"/>
          </a:xfrm>
          <a:prstGeom prst="rect">
            <a:avLst/>
          </a:prstGeom>
          <a:solidFill>
            <a:srgbClr val="124057"/>
          </a:solidFill>
          <a:ln>
            <a:noFill/>
          </a:ln>
        </p:spPr>
        <p:txBody>
          <a:bodyPr lIns="91425" tIns="91425" rIns="91425" bIns="91425" anchor="ctr" anchorCtr="0">
            <a:noAutofit/>
          </a:bodyPr>
          <a:lstStyle/>
          <a:p>
            <a:pPr lvl="0">
              <a:spcBef>
                <a:spcPts val="0"/>
              </a:spcBef>
              <a:buNone/>
            </a:pPr>
            <a:endParaRPr/>
          </a:p>
        </p:txBody>
      </p:sp>
      <p:sp>
        <p:nvSpPr>
          <p:cNvPr id="79" name="Shape 79"/>
          <p:cNvSpPr/>
          <p:nvPr/>
        </p:nvSpPr>
        <p:spPr>
          <a:xfrm>
            <a:off x="0" y="1553405"/>
            <a:ext cx="247200" cy="1532700"/>
          </a:xfrm>
          <a:prstGeom prst="rect">
            <a:avLst/>
          </a:prstGeom>
          <a:solidFill>
            <a:srgbClr val="165751"/>
          </a:solidFill>
          <a:ln>
            <a:noFill/>
          </a:ln>
        </p:spPr>
        <p:txBody>
          <a:bodyPr lIns="91425" tIns="91425" rIns="91425" bIns="91425" anchor="ctr" anchorCtr="0">
            <a:noAutofit/>
          </a:bodyPr>
          <a:lstStyle/>
          <a:p>
            <a:pPr lvl="0">
              <a:spcBef>
                <a:spcPts val="0"/>
              </a:spcBef>
              <a:buNone/>
            </a:pPr>
            <a:endParaRPr/>
          </a:p>
        </p:txBody>
      </p:sp>
      <p:sp>
        <p:nvSpPr>
          <p:cNvPr id="80" name="Shape 80"/>
          <p:cNvSpPr/>
          <p:nvPr/>
        </p:nvSpPr>
        <p:spPr>
          <a:xfrm>
            <a:off x="0" y="3086100"/>
            <a:ext cx="247200" cy="605400"/>
          </a:xfrm>
          <a:prstGeom prst="rect">
            <a:avLst/>
          </a:prstGeom>
          <a:solidFill>
            <a:srgbClr val="3B8D61"/>
          </a:solidFill>
          <a:ln>
            <a:noFill/>
          </a:ln>
        </p:spPr>
        <p:txBody>
          <a:bodyPr lIns="91425" tIns="91425" rIns="91425" bIns="91425" anchor="ctr" anchorCtr="0">
            <a:noAutofit/>
          </a:bodyPr>
          <a:lstStyle/>
          <a:p>
            <a:pPr lvl="0">
              <a:spcBef>
                <a:spcPts val="0"/>
              </a:spcBef>
              <a:buNone/>
            </a:pPr>
            <a:endParaRPr/>
          </a:p>
        </p:txBody>
      </p:sp>
      <p:sp>
        <p:nvSpPr>
          <p:cNvPr id="81" name="Shape 81"/>
          <p:cNvSpPr/>
          <p:nvPr/>
        </p:nvSpPr>
        <p:spPr>
          <a:xfrm>
            <a:off x="0" y="3691500"/>
            <a:ext cx="247200" cy="1451999"/>
          </a:xfrm>
          <a:prstGeom prst="rect">
            <a:avLst/>
          </a:prstGeom>
          <a:solidFill>
            <a:srgbClr val="94BF6E"/>
          </a:solidFill>
          <a:ln>
            <a:noFill/>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Blank style A">
    <p:spTree>
      <p:nvGrpSpPr>
        <p:cNvPr id="1" name="Shape 82"/>
        <p:cNvGrpSpPr/>
        <p:nvPr/>
      </p:nvGrpSpPr>
      <p:grpSpPr>
        <a:xfrm>
          <a:off x="0" y="0"/>
          <a:ext cx="0" cy="0"/>
          <a:chOff x="0" y="0"/>
          <a:chExt cx="0" cy="0"/>
        </a:xfrm>
      </p:grpSpPr>
      <p:sp>
        <p:nvSpPr>
          <p:cNvPr id="83" name="Shape 83"/>
          <p:cNvSpPr/>
          <p:nvPr/>
        </p:nvSpPr>
        <p:spPr>
          <a:xfrm>
            <a:off x="0" y="1148250"/>
            <a:ext cx="9144000" cy="2847000"/>
          </a:xfrm>
          <a:prstGeom prst="rect">
            <a:avLst/>
          </a:prstGeom>
          <a:solidFill>
            <a:srgbClr val="165751"/>
          </a:solidFill>
          <a:ln>
            <a:noFill/>
          </a:ln>
        </p:spPr>
        <p:txBody>
          <a:bodyPr lIns="91425" tIns="91425" rIns="91425" bIns="91425" anchor="ctr" anchorCtr="0">
            <a:noAutofit/>
          </a:bodyPr>
          <a:lstStyle/>
          <a:p>
            <a:pPr lvl="0">
              <a:spcBef>
                <a:spcPts val="0"/>
              </a:spcBef>
              <a:buNone/>
            </a:pPr>
            <a:endParaRPr/>
          </a:p>
        </p:txBody>
      </p:sp>
      <p:sp>
        <p:nvSpPr>
          <p:cNvPr id="84" name="Shape 84"/>
          <p:cNvSpPr/>
          <p:nvPr/>
        </p:nvSpPr>
        <p:spPr>
          <a:xfrm>
            <a:off x="0" y="0"/>
            <a:ext cx="9144000" cy="530699"/>
          </a:xfrm>
          <a:prstGeom prst="rect">
            <a:avLst/>
          </a:prstGeom>
          <a:solidFill>
            <a:srgbClr val="18637B"/>
          </a:solidFill>
          <a:ln>
            <a:noFill/>
          </a:ln>
        </p:spPr>
        <p:txBody>
          <a:bodyPr lIns="91425" tIns="91425" rIns="91425" bIns="91425" anchor="ctr" anchorCtr="0">
            <a:noAutofit/>
          </a:bodyPr>
          <a:lstStyle/>
          <a:p>
            <a:pPr lvl="0" rtl="0">
              <a:spcBef>
                <a:spcPts val="0"/>
              </a:spcBef>
              <a:buNone/>
            </a:pPr>
            <a:endParaRPr>
              <a:solidFill>
                <a:srgbClr val="114454"/>
              </a:solidFill>
            </a:endParaRPr>
          </a:p>
        </p:txBody>
      </p:sp>
      <p:sp>
        <p:nvSpPr>
          <p:cNvPr id="85" name="Shape 85"/>
          <p:cNvSpPr/>
          <p:nvPr/>
        </p:nvSpPr>
        <p:spPr>
          <a:xfrm>
            <a:off x="0" y="500624"/>
            <a:ext cx="9144000" cy="732000"/>
          </a:xfrm>
          <a:prstGeom prst="rect">
            <a:avLst/>
          </a:prstGeom>
          <a:solidFill>
            <a:srgbClr val="124057"/>
          </a:solidFill>
          <a:ln>
            <a:noFill/>
          </a:ln>
        </p:spPr>
        <p:txBody>
          <a:bodyPr lIns="91425" tIns="91425" rIns="91425" bIns="91425" anchor="ctr" anchorCtr="0">
            <a:noAutofit/>
          </a:bodyPr>
          <a:lstStyle/>
          <a:p>
            <a:pPr lvl="0">
              <a:spcBef>
                <a:spcPts val="0"/>
              </a:spcBef>
              <a:buNone/>
            </a:pPr>
            <a:endParaRPr/>
          </a:p>
        </p:txBody>
      </p:sp>
      <p:sp>
        <p:nvSpPr>
          <p:cNvPr id="86" name="Shape 86"/>
          <p:cNvSpPr/>
          <p:nvPr/>
        </p:nvSpPr>
        <p:spPr>
          <a:xfrm>
            <a:off x="0" y="3962800"/>
            <a:ext cx="9144000" cy="370200"/>
          </a:xfrm>
          <a:prstGeom prst="rect">
            <a:avLst/>
          </a:prstGeom>
          <a:solidFill>
            <a:srgbClr val="3B8D61"/>
          </a:solidFill>
          <a:ln>
            <a:noFill/>
          </a:ln>
        </p:spPr>
        <p:txBody>
          <a:bodyPr lIns="91425" tIns="91425" rIns="91425" bIns="91425" anchor="ctr" anchorCtr="0">
            <a:noAutofit/>
          </a:bodyPr>
          <a:lstStyle/>
          <a:p>
            <a:pPr lvl="0">
              <a:spcBef>
                <a:spcPts val="0"/>
              </a:spcBef>
              <a:buNone/>
            </a:pPr>
            <a:endParaRPr/>
          </a:p>
        </p:txBody>
      </p:sp>
      <p:sp>
        <p:nvSpPr>
          <p:cNvPr id="87" name="Shape 87"/>
          <p:cNvSpPr/>
          <p:nvPr/>
        </p:nvSpPr>
        <p:spPr>
          <a:xfrm>
            <a:off x="0" y="4333125"/>
            <a:ext cx="9144000" cy="810299"/>
          </a:xfrm>
          <a:prstGeom prst="rect">
            <a:avLst/>
          </a:prstGeom>
          <a:solidFill>
            <a:srgbClr val="94BF6E"/>
          </a:solidFill>
          <a:ln>
            <a:noFill/>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146025" y="530725"/>
            <a:ext cx="3208799" cy="1028700"/>
          </a:xfrm>
          <a:prstGeom prst="rect">
            <a:avLst/>
          </a:prstGeom>
          <a:noFill/>
          <a:ln>
            <a:noFill/>
          </a:ln>
        </p:spPr>
        <p:txBody>
          <a:bodyPr lIns="91425" tIns="91425" rIns="91425" bIns="91425" anchor="ctr" anchorCtr="0"/>
          <a:lstStyle>
            <a:lvl1pPr lvl="0">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1pPr>
            <a:lvl2pPr lvl="1">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2pPr>
            <a:lvl3pPr lvl="2">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3pPr>
            <a:lvl4pPr lvl="3">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4pPr>
            <a:lvl5pPr lvl="4">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5pPr>
            <a:lvl6pPr lvl="5">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6pPr>
            <a:lvl7pPr lvl="6">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7pPr>
            <a:lvl8pPr lvl="7">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8pPr>
            <a:lvl9pPr lvl="8">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9pPr>
          </a:lstStyle>
          <a:p>
            <a:endParaRPr/>
          </a:p>
        </p:txBody>
      </p:sp>
      <p:sp>
        <p:nvSpPr>
          <p:cNvPr id="7" name="Shape 7"/>
          <p:cNvSpPr txBox="1">
            <a:spLocks noGrp="1"/>
          </p:cNvSpPr>
          <p:nvPr>
            <p:ph type="body" idx="1"/>
          </p:nvPr>
        </p:nvSpPr>
        <p:spPr>
          <a:xfrm>
            <a:off x="1146025" y="1767275"/>
            <a:ext cx="7540800" cy="3158699"/>
          </a:xfrm>
          <a:prstGeom prst="rect">
            <a:avLst/>
          </a:prstGeom>
          <a:noFill/>
          <a:ln>
            <a:noFill/>
          </a:ln>
        </p:spPr>
        <p:txBody>
          <a:bodyPr lIns="91425" tIns="91425" rIns="91425" bIns="91425" anchor="t" anchorCtr="0"/>
          <a:lstStyle>
            <a:lvl1pPr lvl="0">
              <a:spcBef>
                <a:spcPts val="600"/>
              </a:spcBef>
              <a:buClr>
                <a:srgbClr val="114454"/>
              </a:buClr>
              <a:buSzPct val="100000"/>
              <a:buFont typeface="Nixie One"/>
              <a:buChar char="▪"/>
              <a:defRPr sz="3000">
                <a:solidFill>
                  <a:srgbClr val="114454"/>
                </a:solidFill>
                <a:latin typeface="Nixie One"/>
                <a:ea typeface="Nixie One"/>
                <a:cs typeface="Nixie One"/>
                <a:sym typeface="Nixie One"/>
              </a:defRPr>
            </a:lvl1pPr>
            <a:lvl2pPr lvl="1">
              <a:spcBef>
                <a:spcPts val="480"/>
              </a:spcBef>
              <a:buClr>
                <a:srgbClr val="114454"/>
              </a:buClr>
              <a:buSzPct val="100000"/>
              <a:buFont typeface="Nixie One"/>
              <a:buChar char="▫"/>
              <a:defRPr sz="2400">
                <a:solidFill>
                  <a:srgbClr val="114454"/>
                </a:solidFill>
                <a:latin typeface="Nixie One"/>
                <a:ea typeface="Nixie One"/>
                <a:cs typeface="Nixie One"/>
                <a:sym typeface="Nixie One"/>
              </a:defRPr>
            </a:lvl2pPr>
            <a:lvl3pPr lvl="2">
              <a:spcBef>
                <a:spcPts val="480"/>
              </a:spcBef>
              <a:buClr>
                <a:srgbClr val="114454"/>
              </a:buClr>
              <a:buSzPct val="100000"/>
              <a:buFont typeface="Nixie One"/>
              <a:defRPr sz="2400">
                <a:solidFill>
                  <a:srgbClr val="114454"/>
                </a:solidFill>
                <a:latin typeface="Nixie One"/>
                <a:ea typeface="Nixie One"/>
                <a:cs typeface="Nixie One"/>
                <a:sym typeface="Nixie One"/>
              </a:defRPr>
            </a:lvl3pPr>
            <a:lvl4pPr lvl="3">
              <a:spcBef>
                <a:spcPts val="360"/>
              </a:spcBef>
              <a:buClr>
                <a:srgbClr val="114454"/>
              </a:buClr>
              <a:buSzPct val="100000"/>
              <a:buFont typeface="Nixie One"/>
              <a:defRPr sz="1800">
                <a:solidFill>
                  <a:srgbClr val="114454"/>
                </a:solidFill>
                <a:latin typeface="Nixie One"/>
                <a:ea typeface="Nixie One"/>
                <a:cs typeface="Nixie One"/>
                <a:sym typeface="Nixie One"/>
              </a:defRPr>
            </a:lvl4pPr>
            <a:lvl5pPr lvl="4">
              <a:spcBef>
                <a:spcPts val="360"/>
              </a:spcBef>
              <a:buClr>
                <a:srgbClr val="114454"/>
              </a:buClr>
              <a:buSzPct val="100000"/>
              <a:buFont typeface="Nixie One"/>
              <a:defRPr sz="1800">
                <a:solidFill>
                  <a:srgbClr val="114454"/>
                </a:solidFill>
                <a:latin typeface="Nixie One"/>
                <a:ea typeface="Nixie One"/>
                <a:cs typeface="Nixie One"/>
                <a:sym typeface="Nixie One"/>
              </a:defRPr>
            </a:lvl5pPr>
            <a:lvl6pPr lvl="5">
              <a:spcBef>
                <a:spcPts val="360"/>
              </a:spcBef>
              <a:buClr>
                <a:srgbClr val="114454"/>
              </a:buClr>
              <a:buSzPct val="100000"/>
              <a:buFont typeface="Nixie One"/>
              <a:defRPr sz="1800">
                <a:solidFill>
                  <a:srgbClr val="114454"/>
                </a:solidFill>
                <a:latin typeface="Nixie One"/>
                <a:ea typeface="Nixie One"/>
                <a:cs typeface="Nixie One"/>
                <a:sym typeface="Nixie One"/>
              </a:defRPr>
            </a:lvl6pPr>
            <a:lvl7pPr lvl="6">
              <a:spcBef>
                <a:spcPts val="360"/>
              </a:spcBef>
              <a:buClr>
                <a:srgbClr val="114454"/>
              </a:buClr>
              <a:buSzPct val="100000"/>
              <a:buFont typeface="Nixie One"/>
              <a:defRPr sz="1800">
                <a:solidFill>
                  <a:srgbClr val="114454"/>
                </a:solidFill>
                <a:latin typeface="Nixie One"/>
                <a:ea typeface="Nixie One"/>
                <a:cs typeface="Nixie One"/>
                <a:sym typeface="Nixie One"/>
              </a:defRPr>
            </a:lvl7pPr>
            <a:lvl8pPr lvl="7">
              <a:spcBef>
                <a:spcPts val="360"/>
              </a:spcBef>
              <a:buClr>
                <a:srgbClr val="114454"/>
              </a:buClr>
              <a:buSzPct val="100000"/>
              <a:buFont typeface="Nixie One"/>
              <a:defRPr sz="1800">
                <a:solidFill>
                  <a:srgbClr val="114454"/>
                </a:solidFill>
                <a:latin typeface="Nixie One"/>
                <a:ea typeface="Nixie One"/>
                <a:cs typeface="Nixie One"/>
                <a:sym typeface="Nixie One"/>
              </a:defRPr>
            </a:lvl8pPr>
            <a:lvl9pPr lvl="8">
              <a:spcBef>
                <a:spcPts val="360"/>
              </a:spcBef>
              <a:buClr>
                <a:srgbClr val="114454"/>
              </a:buClr>
              <a:buSzPct val="100000"/>
              <a:buFont typeface="Nixie One"/>
              <a:defRPr sz="1800">
                <a:solidFill>
                  <a:srgbClr val="114454"/>
                </a:solidFill>
                <a:latin typeface="Nixie One"/>
                <a:ea typeface="Nixie One"/>
                <a:cs typeface="Nixie One"/>
                <a:sym typeface="Nixie One"/>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2" r:id="rId3"/>
    <p:sldLayoutId id="2147483656" r:id="rId4"/>
    <p:sldLayoutId id="2147483657"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ctrTitle"/>
          </p:nvPr>
        </p:nvSpPr>
        <p:spPr>
          <a:xfrm>
            <a:off x="685800" y="2601425"/>
            <a:ext cx="8062664" cy="1159799"/>
          </a:xfrm>
          <a:prstGeom prst="rect">
            <a:avLst/>
          </a:prstGeom>
        </p:spPr>
        <p:txBody>
          <a:bodyPr lIns="91425" tIns="91425" rIns="91425" bIns="91425" anchor="b" anchorCtr="0">
            <a:noAutofit/>
          </a:bodyPr>
          <a:lstStyle/>
          <a:p>
            <a:r>
              <a:rPr lang="tr-TR" sz="4400" dirty="0">
                <a:latin typeface="+mj-lt"/>
                <a:cs typeface="Times New Roman" pitchFamily="18" charset="0"/>
              </a:rPr>
              <a:t>PERSONEL DAİRESİ BAŞKANLIĞI</a:t>
            </a:r>
          </a:p>
        </p:txBody>
      </p:sp>
      <p:pic>
        <p:nvPicPr>
          <p:cNvPr id="1026"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8220" y="771550"/>
            <a:ext cx="1333500" cy="1333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6025" y="530725"/>
            <a:ext cx="4506095" cy="613957"/>
          </a:xfrm>
          <a:prstGeom prst="rect">
            <a:avLst/>
          </a:prstGeom>
        </p:spPr>
        <p:txBody>
          <a:bodyPr lIns="91425" tIns="91425" rIns="91425" bIns="91425" anchor="ctr" anchorCtr="0">
            <a:noAutofit/>
          </a:bodyPr>
          <a:lstStyle/>
          <a:p>
            <a:r>
              <a:rPr lang="tr-TR" dirty="0"/>
              <a:t>Kadro Atama Şube Müdürlüğü</a:t>
            </a:r>
          </a:p>
        </p:txBody>
      </p:sp>
      <p:sp>
        <p:nvSpPr>
          <p:cNvPr id="119" name="Shape 119"/>
          <p:cNvSpPr txBox="1"/>
          <p:nvPr/>
        </p:nvSpPr>
        <p:spPr>
          <a:xfrm>
            <a:off x="647564" y="1275606"/>
            <a:ext cx="8039261" cy="3456384"/>
          </a:xfrm>
          <a:prstGeom prst="rect">
            <a:avLst/>
          </a:prstGeom>
          <a:noFill/>
          <a:ln>
            <a:noFill/>
          </a:ln>
        </p:spPr>
        <p:txBody>
          <a:bodyPr lIns="91425" tIns="91425" rIns="91425" bIns="91425" anchor="t" anchorCtr="0">
            <a:noAutofit/>
          </a:bodyPr>
          <a:lstStyle/>
          <a:p>
            <a:pPr marL="285750" indent="-285750" algn="just">
              <a:lnSpc>
                <a:spcPct val="150000"/>
              </a:lnSpc>
              <a:buFont typeface="Wingdings" pitchFamily="2" charset="2"/>
              <a:buChar char="v"/>
            </a:pPr>
            <a:r>
              <a:rPr lang="tr-TR" dirty="0"/>
              <a:t>Akademik Kadro Kullanım İzin Yazılarının Hazırlanıp Yükseköğretim Kurulu Başkanlığına YOKSİS </a:t>
            </a:r>
            <a:r>
              <a:rPr lang="tr-TR" dirty="0" smtClean="0"/>
              <a:t>üzerinden Gönderilip onay alınmasına müteakip Akademik </a:t>
            </a:r>
            <a:r>
              <a:rPr lang="tr-TR" dirty="0"/>
              <a:t>personel ilan yazılarının </a:t>
            </a:r>
            <a:r>
              <a:rPr lang="tr-TR" dirty="0" smtClean="0"/>
              <a:t>hazırlanması</a:t>
            </a:r>
            <a:r>
              <a:rPr lang="tr-TR" dirty="0"/>
              <a:t> </a:t>
            </a:r>
            <a:r>
              <a:rPr lang="tr-TR" dirty="0" smtClean="0"/>
              <a:t>ve Resmi Gazete ’de yayımlanmak üzere ilana gönderilmesi,</a:t>
            </a:r>
          </a:p>
          <a:p>
            <a:pPr marL="285750" indent="-285750" algn="just">
              <a:lnSpc>
                <a:spcPct val="150000"/>
              </a:lnSpc>
              <a:buFont typeface="Wingdings" pitchFamily="2" charset="2"/>
              <a:buChar char="v"/>
            </a:pPr>
            <a:r>
              <a:rPr lang="tr-TR" dirty="0" smtClean="0"/>
              <a:t>Akademik </a:t>
            </a:r>
            <a:r>
              <a:rPr lang="tr-TR" dirty="0"/>
              <a:t>personel atamalarının yapılması</a:t>
            </a:r>
            <a:r>
              <a:rPr lang="tr-TR" dirty="0" smtClean="0"/>
              <a:t>,</a:t>
            </a:r>
            <a:endParaRPr lang="tr-TR" dirty="0"/>
          </a:p>
          <a:p>
            <a:pPr marL="285750" indent="-285750" algn="just">
              <a:lnSpc>
                <a:spcPct val="150000"/>
              </a:lnSpc>
              <a:buFont typeface="Wingdings" pitchFamily="2" charset="2"/>
              <a:buChar char="v"/>
            </a:pPr>
            <a:r>
              <a:rPr lang="tr-TR" dirty="0"/>
              <a:t>Akademik Personel Kadro </a:t>
            </a:r>
            <a:r>
              <a:rPr lang="tr-TR" dirty="0" smtClean="0"/>
              <a:t>Hareketlerinin (Göreve Başlayan ve Ayrılan) </a:t>
            </a:r>
            <a:r>
              <a:rPr lang="tr-TR" dirty="0"/>
              <a:t>YOKSİS programına işlenmesi,</a:t>
            </a:r>
          </a:p>
          <a:p>
            <a:pPr marL="285750" indent="-285750" algn="just">
              <a:lnSpc>
                <a:spcPct val="150000"/>
              </a:lnSpc>
              <a:buFont typeface="Wingdings" pitchFamily="2" charset="2"/>
              <a:buChar char="v"/>
            </a:pPr>
            <a:r>
              <a:rPr lang="tr-TR" dirty="0" smtClean="0"/>
              <a:t>Tıpta </a:t>
            </a:r>
            <a:r>
              <a:rPr lang="tr-TR" dirty="0"/>
              <a:t>Uzmanlık Sınavı (TUS) ile ilgili çalışmaların yapılması,</a:t>
            </a:r>
          </a:p>
          <a:p>
            <a:pPr marL="285750" indent="-285750" algn="just">
              <a:lnSpc>
                <a:spcPct val="150000"/>
              </a:lnSpc>
              <a:buFont typeface="Wingdings" pitchFamily="2" charset="2"/>
              <a:buChar char="v"/>
            </a:pPr>
            <a:r>
              <a:rPr lang="tr-TR" dirty="0"/>
              <a:t>Tıpta Yan Dal Uzmanlık Sınavı (YDUS) ile ilgili çalışmaların yapılması,</a:t>
            </a:r>
          </a:p>
          <a:p>
            <a:pPr marL="285750" indent="-285750" algn="just">
              <a:lnSpc>
                <a:spcPct val="150000"/>
              </a:lnSpc>
              <a:buFont typeface="Wingdings" pitchFamily="2" charset="2"/>
              <a:buChar char="v"/>
            </a:pPr>
            <a:r>
              <a:rPr lang="tr-TR" dirty="0"/>
              <a:t>Diş hekimliğinde Uzmanlık Sınavı (DUS) ile ilgili çalışmaların yapılması</a:t>
            </a:r>
          </a:p>
          <a:p>
            <a:pPr marL="285750" indent="-285750" algn="just">
              <a:lnSpc>
                <a:spcPct val="150000"/>
              </a:lnSpc>
              <a:buFont typeface="Wingdings" pitchFamily="2" charset="2"/>
              <a:buChar char="v"/>
            </a:pPr>
            <a:endParaRPr lang="tr-TR" sz="1200" dirty="0"/>
          </a:p>
          <a:p>
            <a:pPr marL="285750" lvl="0" indent="-285750" algn="just">
              <a:lnSpc>
                <a:spcPct val="150000"/>
              </a:lnSpc>
              <a:buFont typeface="Wingdings" pitchFamily="2" charset="2"/>
              <a:buChar char="v"/>
            </a:pPr>
            <a:endParaRPr lang="tr-TR" sz="1200" dirty="0"/>
          </a:p>
        </p:txBody>
      </p:sp>
      <p:pic>
        <p:nvPicPr>
          <p:cNvPr id="18"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52598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6025" y="530725"/>
            <a:ext cx="4506095" cy="613957"/>
          </a:xfrm>
          <a:prstGeom prst="rect">
            <a:avLst/>
          </a:prstGeom>
        </p:spPr>
        <p:txBody>
          <a:bodyPr lIns="91425" tIns="91425" rIns="91425" bIns="91425" anchor="ctr" anchorCtr="0">
            <a:noAutofit/>
          </a:bodyPr>
          <a:lstStyle/>
          <a:p>
            <a:r>
              <a:rPr lang="tr-TR" dirty="0"/>
              <a:t>Kadro Atama Şube Müdürlüğü</a:t>
            </a:r>
          </a:p>
        </p:txBody>
      </p:sp>
      <p:sp>
        <p:nvSpPr>
          <p:cNvPr id="119" name="Shape 119"/>
          <p:cNvSpPr txBox="1"/>
          <p:nvPr/>
        </p:nvSpPr>
        <p:spPr>
          <a:xfrm>
            <a:off x="647564" y="1144682"/>
            <a:ext cx="8039261" cy="3731324"/>
          </a:xfrm>
          <a:prstGeom prst="rect">
            <a:avLst/>
          </a:prstGeom>
          <a:noFill/>
          <a:ln>
            <a:noFill/>
          </a:ln>
        </p:spPr>
        <p:txBody>
          <a:bodyPr lIns="91425" tIns="91425" rIns="91425" bIns="91425" anchor="t" anchorCtr="0">
            <a:noAutofit/>
          </a:bodyPr>
          <a:lstStyle/>
          <a:p>
            <a:pPr marL="285750" lvl="0" indent="-285750" algn="just">
              <a:lnSpc>
                <a:spcPct val="150000"/>
              </a:lnSpc>
              <a:buFont typeface="Wingdings" pitchFamily="2" charset="2"/>
              <a:buChar char="v"/>
            </a:pPr>
            <a:r>
              <a:rPr lang="tr-TR" dirty="0" smtClean="0"/>
              <a:t>Profesör </a:t>
            </a:r>
            <a:r>
              <a:rPr lang="tr-TR" dirty="0"/>
              <a:t>ve Doçent kadrolarına müracaatlarla ilgili diğer üniversitelerde görev yapan ve Üniversite Yönetim Kurulu tarafından belirlenen jüri </a:t>
            </a:r>
            <a:r>
              <a:rPr lang="tr-TR" dirty="0" smtClean="0"/>
              <a:t>yazışmaları,</a:t>
            </a:r>
          </a:p>
          <a:p>
            <a:pPr marL="285750" lvl="0" indent="-285750" algn="just">
              <a:lnSpc>
                <a:spcPct val="150000"/>
              </a:lnSpc>
              <a:buFont typeface="Wingdings" pitchFamily="2" charset="2"/>
              <a:buChar char="v"/>
            </a:pPr>
            <a:r>
              <a:rPr lang="tr-TR" dirty="0" smtClean="0"/>
              <a:t>Doçentlik sözlü sınavı işlemlerinin üniversiteler arası kurul (DBS) üzerinden yapılması,</a:t>
            </a:r>
            <a:endParaRPr lang="tr-TR" dirty="0"/>
          </a:p>
          <a:p>
            <a:pPr marL="285750" lvl="0" indent="-285750" algn="just">
              <a:lnSpc>
                <a:spcPct val="150000"/>
              </a:lnSpc>
              <a:buFont typeface="Wingdings" pitchFamily="2" charset="2"/>
              <a:buChar char="v"/>
            </a:pPr>
            <a:r>
              <a:rPr lang="tr-TR" dirty="0"/>
              <a:t>Aylık Faaliyet Raporu ve Aylık Kadro Durum Çizelgesinin hazırlanması ve Yükseköğretim Kurulu </a:t>
            </a:r>
            <a:r>
              <a:rPr lang="tr-TR" dirty="0" smtClean="0"/>
              <a:t>Başkanlığı(YÖKSİS) </a:t>
            </a:r>
            <a:r>
              <a:rPr lang="tr-TR" dirty="0"/>
              <a:t>ile </a:t>
            </a:r>
            <a:r>
              <a:rPr lang="tr-TR" dirty="0">
                <a:solidFill>
                  <a:schemeClr val="tx1"/>
                </a:solidFill>
                <a:latin typeface="+mj-lt"/>
                <a:sym typeface="Nixie One"/>
              </a:rPr>
              <a:t>Cumhurbaşkanlığı Personel </a:t>
            </a:r>
            <a:r>
              <a:rPr lang="tr-TR" dirty="0" smtClean="0">
                <a:solidFill>
                  <a:schemeClr val="tx1"/>
                </a:solidFill>
                <a:latin typeface="+mj-lt"/>
                <a:sym typeface="Nixie One"/>
              </a:rPr>
              <a:t>ve Prensipler </a:t>
            </a:r>
            <a:r>
              <a:rPr lang="tr-TR" dirty="0">
                <a:solidFill>
                  <a:schemeClr val="tx1"/>
                </a:solidFill>
                <a:latin typeface="+mj-lt"/>
                <a:sym typeface="Nixie One"/>
              </a:rPr>
              <a:t>Genel Müdürlüğü e-uygulama </a:t>
            </a:r>
            <a:r>
              <a:rPr lang="tr-TR" dirty="0" smtClean="0">
                <a:solidFill>
                  <a:schemeClr val="tx1"/>
                </a:solidFill>
                <a:latin typeface="+mj-lt"/>
                <a:sym typeface="Nixie One"/>
              </a:rPr>
              <a:t>sistemine</a:t>
            </a:r>
            <a:r>
              <a:rPr lang="tr-TR" dirty="0" smtClean="0">
                <a:solidFill>
                  <a:schemeClr val="tx1"/>
                </a:solidFill>
                <a:latin typeface="+mj-lt"/>
              </a:rPr>
              <a:t> girişlerinin yapılması</a:t>
            </a:r>
            <a:r>
              <a:rPr lang="tr-TR" dirty="0" smtClean="0">
                <a:latin typeface="+mj-lt"/>
              </a:rPr>
              <a:t>,</a:t>
            </a:r>
            <a:endParaRPr lang="tr-TR" dirty="0">
              <a:latin typeface="+mj-lt"/>
            </a:endParaRPr>
          </a:p>
          <a:p>
            <a:pPr marL="285750" lvl="0" indent="-285750" algn="just">
              <a:lnSpc>
                <a:spcPct val="150000"/>
              </a:lnSpc>
              <a:buFont typeface="Wingdings" pitchFamily="2" charset="2"/>
              <a:buChar char="v"/>
            </a:pPr>
            <a:r>
              <a:rPr lang="tr-TR" dirty="0"/>
              <a:t>Kamu Kurum ve Kuruluşları ile yapılan </a:t>
            </a:r>
            <a:r>
              <a:rPr lang="tr-TR" dirty="0" smtClean="0"/>
              <a:t>yazışmalar </a:t>
            </a:r>
            <a:r>
              <a:rPr lang="tr-TR" dirty="0"/>
              <a:t>(Muvafakat İstenilmesi)</a:t>
            </a:r>
          </a:p>
          <a:p>
            <a:pPr marL="285750" lvl="0" indent="-285750" algn="just">
              <a:lnSpc>
                <a:spcPct val="150000"/>
              </a:lnSpc>
              <a:buFont typeface="Wingdings" pitchFamily="2" charset="2"/>
              <a:buChar char="v"/>
            </a:pPr>
            <a:r>
              <a:rPr lang="tr-TR" dirty="0"/>
              <a:t>Devlet Hizmet Yükümlülüğü İle ilgili Yazışmaların Yükseköğretim Kurulu Başkanlığına ve Sağlık Bakanlığına Bildirilmesi</a:t>
            </a:r>
          </a:p>
          <a:p>
            <a:pPr marL="285750" lvl="0" indent="-285750" algn="just">
              <a:lnSpc>
                <a:spcPct val="150000"/>
              </a:lnSpc>
              <a:buFont typeface="Wingdings" pitchFamily="2" charset="2"/>
              <a:buChar char="v"/>
            </a:pPr>
            <a:r>
              <a:rPr lang="tr-TR" dirty="0"/>
              <a:t>İlanların (Akademik-İdari-Sözleşmeli) Online Sistem Üzerinden Basın ilan Kurumuna ve </a:t>
            </a:r>
            <a:r>
              <a:rPr lang="tr-TR" dirty="0" smtClean="0"/>
              <a:t>E-Uygulama Sistemine Bildirilmesi</a:t>
            </a:r>
            <a:r>
              <a:rPr lang="tr-TR" dirty="0"/>
              <a:t>,</a:t>
            </a:r>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p:txBody>
      </p:sp>
      <p:pic>
        <p:nvPicPr>
          <p:cNvPr id="18"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02694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6025" y="530725"/>
            <a:ext cx="4506095" cy="613957"/>
          </a:xfrm>
          <a:prstGeom prst="rect">
            <a:avLst/>
          </a:prstGeom>
        </p:spPr>
        <p:txBody>
          <a:bodyPr lIns="91425" tIns="91425" rIns="91425" bIns="91425" anchor="ctr" anchorCtr="0">
            <a:noAutofit/>
          </a:bodyPr>
          <a:lstStyle/>
          <a:p>
            <a:r>
              <a:rPr lang="tr-TR" dirty="0"/>
              <a:t>Kadro Atama Şube Müdürlüğü</a:t>
            </a:r>
          </a:p>
        </p:txBody>
      </p:sp>
      <p:sp>
        <p:nvSpPr>
          <p:cNvPr id="119" name="Shape 119"/>
          <p:cNvSpPr txBox="1"/>
          <p:nvPr/>
        </p:nvSpPr>
        <p:spPr>
          <a:xfrm>
            <a:off x="647564" y="1419622"/>
            <a:ext cx="8039261" cy="3312368"/>
          </a:xfrm>
          <a:prstGeom prst="rect">
            <a:avLst/>
          </a:prstGeom>
          <a:noFill/>
          <a:ln>
            <a:noFill/>
          </a:ln>
        </p:spPr>
        <p:txBody>
          <a:bodyPr lIns="91425" tIns="91425" rIns="91425" bIns="91425" anchor="t" anchorCtr="0">
            <a:noAutofit/>
          </a:bodyPr>
          <a:lstStyle/>
          <a:p>
            <a:pPr marL="285750" indent="-285750" algn="just">
              <a:lnSpc>
                <a:spcPct val="150000"/>
              </a:lnSpc>
              <a:buFont typeface="Wingdings" pitchFamily="2" charset="2"/>
              <a:buChar char="v"/>
            </a:pPr>
            <a:r>
              <a:rPr lang="tr-TR" dirty="0" smtClean="0"/>
              <a:t>Öğretim </a:t>
            </a:r>
            <a:r>
              <a:rPr lang="tr-TR" dirty="0"/>
              <a:t>Elemanı (</a:t>
            </a:r>
            <a:r>
              <a:rPr lang="tr-TR" dirty="0" smtClean="0"/>
              <a:t>Öğretim Görevlisi) Alım </a:t>
            </a:r>
            <a:r>
              <a:rPr lang="tr-TR" dirty="0"/>
              <a:t>Sonuçlarına İlişkin Ön Değerlendirme Sonuçlarının ve Kesin Sonuçların Üniversitemiz ana sayfasında Duyurulup açıklanması, </a:t>
            </a:r>
          </a:p>
          <a:p>
            <a:pPr marL="285750" indent="-285750" algn="just">
              <a:lnSpc>
                <a:spcPct val="150000"/>
              </a:lnSpc>
              <a:buFont typeface="Wingdings" pitchFamily="2" charset="2"/>
              <a:buChar char="v"/>
            </a:pPr>
            <a:r>
              <a:rPr lang="tr-TR" dirty="0"/>
              <a:t>Öğretim Üyesi Yetiştirme Programı “ÖYP” Koordinatörlüğü adına Yurtdışı, yurtiçi görevlendirme ile ilgili Yükseköğretim Kurulu Yazışmaları (2547 S.K.33,35,39 md. uyarınca ), </a:t>
            </a:r>
          </a:p>
          <a:p>
            <a:pPr marL="285750" indent="-285750" algn="just">
              <a:lnSpc>
                <a:spcPct val="150000"/>
              </a:lnSpc>
              <a:buFont typeface="Wingdings" pitchFamily="2" charset="2"/>
              <a:buChar char="v"/>
            </a:pPr>
            <a:r>
              <a:rPr lang="tr-TR" dirty="0"/>
              <a:t>ÖYP Ödenek taleplerinin yapılması,</a:t>
            </a:r>
          </a:p>
          <a:p>
            <a:pPr marL="285750" indent="-285750" algn="just">
              <a:lnSpc>
                <a:spcPct val="150000"/>
              </a:lnSpc>
              <a:buFont typeface="Wingdings" pitchFamily="2" charset="2"/>
              <a:buChar char="v"/>
            </a:pPr>
            <a:r>
              <a:rPr lang="tr-TR" dirty="0"/>
              <a:t>ÖYP Araştırma Görevlilerinin Özlük İşlerinin Takip </a:t>
            </a:r>
            <a:r>
              <a:rPr lang="tr-TR" dirty="0" smtClean="0"/>
              <a:t>Edilmesi,</a:t>
            </a:r>
          </a:p>
          <a:p>
            <a:pPr marL="285750" indent="-285750" algn="just">
              <a:lnSpc>
                <a:spcPct val="150000"/>
              </a:lnSpc>
              <a:buFont typeface="Wingdings" pitchFamily="2" charset="2"/>
              <a:buChar char="v"/>
            </a:pPr>
            <a:r>
              <a:rPr lang="tr-TR" dirty="0"/>
              <a:t>Üç aylık periyotlarda akademik personel durumunun BUMKO (e-bütçe) aracılığıyla online olarak </a:t>
            </a:r>
            <a:r>
              <a:rPr lang="tr-TR" dirty="0" smtClean="0"/>
              <a:t>girişlerin güncellenmesi yapılmaktadır.</a:t>
            </a:r>
            <a:endParaRPr lang="tr-TR" dirty="0"/>
          </a:p>
          <a:p>
            <a:pPr algn="just">
              <a:lnSpc>
                <a:spcPct val="150000"/>
              </a:lnSpc>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p:txBody>
      </p:sp>
      <p:pic>
        <p:nvPicPr>
          <p:cNvPr id="18"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13205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ctrTitle"/>
          </p:nvPr>
        </p:nvSpPr>
        <p:spPr>
          <a:xfrm>
            <a:off x="4113600" y="2878750"/>
            <a:ext cx="4505699" cy="1159799"/>
          </a:xfrm>
          <a:prstGeom prst="rect">
            <a:avLst/>
          </a:prstGeom>
        </p:spPr>
        <p:txBody>
          <a:bodyPr lIns="91425" tIns="91425" rIns="91425" bIns="91425" anchor="b" anchorCtr="0">
            <a:noAutofit/>
          </a:bodyPr>
          <a:lstStyle/>
          <a:p>
            <a:pPr lvl="0" algn="just"/>
            <a:r>
              <a:rPr lang="tr-TR" sz="3200" dirty="0" smtClean="0">
                <a:cs typeface="Times New Roman" pitchFamily="18" charset="0"/>
              </a:rPr>
              <a:t>PERSONEL DAİRESİ </a:t>
            </a:r>
            <a:r>
              <a:rPr lang="tr-TR" sz="3200" dirty="0">
                <a:cs typeface="Times New Roman" pitchFamily="18" charset="0"/>
              </a:rPr>
              <a:t>BAŞKANLIĞI</a:t>
            </a:r>
            <a:endParaRPr lang="en" sz="3200" dirty="0"/>
          </a:p>
        </p:txBody>
      </p:sp>
      <p:sp>
        <p:nvSpPr>
          <p:cNvPr id="135" name="Shape 135"/>
          <p:cNvSpPr txBox="1">
            <a:spLocks noGrp="1"/>
          </p:cNvSpPr>
          <p:nvPr>
            <p:ph type="subTitle" idx="1"/>
          </p:nvPr>
        </p:nvSpPr>
        <p:spPr>
          <a:xfrm>
            <a:off x="4113600" y="3983050"/>
            <a:ext cx="4505699" cy="784799"/>
          </a:xfrm>
          <a:prstGeom prst="rect">
            <a:avLst/>
          </a:prstGeom>
        </p:spPr>
        <p:txBody>
          <a:bodyPr lIns="91425" tIns="91425" rIns="91425" bIns="91425" anchor="t" anchorCtr="0">
            <a:noAutofit/>
          </a:bodyPr>
          <a:lstStyle/>
          <a:p>
            <a:pPr lvl="0"/>
            <a:r>
              <a:rPr lang="tr-TR" dirty="0"/>
              <a:t>Akademik Özlük İşleri </a:t>
            </a:r>
            <a:r>
              <a:rPr lang="tr-TR" dirty="0" smtClean="0"/>
              <a:t>Şefliği</a:t>
            </a:r>
            <a:endParaRPr lang="e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6025" y="530725"/>
            <a:ext cx="4506095" cy="613957"/>
          </a:xfrm>
          <a:prstGeom prst="rect">
            <a:avLst/>
          </a:prstGeom>
        </p:spPr>
        <p:txBody>
          <a:bodyPr lIns="91425" tIns="91425" rIns="91425" bIns="91425" anchor="ctr" anchorCtr="0">
            <a:noAutofit/>
          </a:bodyPr>
          <a:lstStyle/>
          <a:p>
            <a:r>
              <a:rPr lang="tr-TR" dirty="0"/>
              <a:t>Akademik Özlük İşleri Şefliği</a:t>
            </a:r>
          </a:p>
        </p:txBody>
      </p:sp>
      <p:sp>
        <p:nvSpPr>
          <p:cNvPr id="119" name="Shape 119"/>
          <p:cNvSpPr txBox="1"/>
          <p:nvPr/>
        </p:nvSpPr>
        <p:spPr>
          <a:xfrm>
            <a:off x="647564" y="1080120"/>
            <a:ext cx="8244916" cy="3795886"/>
          </a:xfrm>
          <a:prstGeom prst="rect">
            <a:avLst/>
          </a:prstGeom>
          <a:noFill/>
          <a:ln>
            <a:noFill/>
          </a:ln>
        </p:spPr>
        <p:txBody>
          <a:bodyPr lIns="91425" tIns="91425" rIns="91425" bIns="91425" anchor="t" anchorCtr="0">
            <a:noAutofit/>
          </a:bodyPr>
          <a:lstStyle/>
          <a:p>
            <a:pPr marL="285750" lvl="0" indent="-285750" algn="just">
              <a:lnSpc>
                <a:spcPct val="150000"/>
              </a:lnSpc>
              <a:buFont typeface="Wingdings" pitchFamily="2" charset="2"/>
              <a:buChar char="v"/>
            </a:pPr>
            <a:r>
              <a:rPr lang="tr-TR" dirty="0"/>
              <a:t>Genel hükümlere göre </a:t>
            </a:r>
            <a:r>
              <a:rPr lang="tr-TR" dirty="0" smtClean="0"/>
              <a:t>açıktan veya nakil yoluyla üniversitemize ataması yapılan personelin göreve başlamasına müteakip özlük </a:t>
            </a:r>
            <a:r>
              <a:rPr lang="tr-TR" dirty="0"/>
              <a:t>işlemlerinin yapılması</a:t>
            </a:r>
            <a:r>
              <a:rPr lang="tr-TR" dirty="0" smtClean="0"/>
              <a:t>,</a:t>
            </a:r>
          </a:p>
          <a:p>
            <a:pPr marL="285750" indent="-285750" algn="just">
              <a:lnSpc>
                <a:spcPct val="150000"/>
              </a:lnSpc>
              <a:buFont typeface="Wingdings" pitchFamily="2" charset="2"/>
              <a:buChar char="v"/>
            </a:pPr>
            <a:r>
              <a:rPr lang="tr-TR" dirty="0"/>
              <a:t>Akademik Personelin </a:t>
            </a:r>
            <a:r>
              <a:rPr lang="tr-TR" dirty="0" smtClean="0"/>
              <a:t>aylık </a:t>
            </a:r>
            <a:r>
              <a:rPr lang="tr-TR" dirty="0"/>
              <a:t>derece ve kademe terfilerinin yapılması,</a:t>
            </a:r>
          </a:p>
          <a:p>
            <a:pPr marL="285750" indent="-285750" algn="just">
              <a:lnSpc>
                <a:spcPct val="150000"/>
              </a:lnSpc>
              <a:buFont typeface="Wingdings" pitchFamily="2" charset="2"/>
              <a:buChar char="v"/>
            </a:pPr>
            <a:r>
              <a:rPr lang="tr-TR" dirty="0"/>
              <a:t>Yurtdışı, yurtiçi görevlendirme ile ilgili Yükseköğretim Kurulu ve Dış İşleri Bakanlığı yazışmaları (2547 S.K.33,35,39 md. ve 1416 sayılı kanun uyarınca),</a:t>
            </a:r>
            <a:r>
              <a:rPr lang="tr-TR" b="1" dirty="0"/>
              <a:t> </a:t>
            </a:r>
            <a:endParaRPr lang="tr-TR" b="1" dirty="0" smtClean="0"/>
          </a:p>
          <a:p>
            <a:pPr marL="285750" lvl="0" indent="-285750" algn="just">
              <a:lnSpc>
                <a:spcPct val="150000"/>
              </a:lnSpc>
              <a:buFont typeface="Wingdings" pitchFamily="2" charset="2"/>
              <a:buChar char="v"/>
            </a:pPr>
            <a:r>
              <a:rPr lang="tr-TR" dirty="0"/>
              <a:t>2547 S.K. 34.md. uyarınca yabancı uyruklu ve 2914 S.K. 15. md. uyarınca sözleşmeli Türk sanatçı öğretim elemanı ile ilgili Yükseköğretim Kurulu Başkanlığı, Maliye Bakanlığı yazışmaları</a:t>
            </a:r>
            <a:r>
              <a:rPr lang="tr-TR" b="1" dirty="0"/>
              <a:t>,</a:t>
            </a:r>
            <a:endParaRPr lang="tr-TR" dirty="0"/>
          </a:p>
          <a:p>
            <a:pPr marL="285750" lvl="0" indent="-285750" algn="just">
              <a:lnSpc>
                <a:spcPct val="150000"/>
              </a:lnSpc>
              <a:buFont typeface="Wingdings" pitchFamily="2" charset="2"/>
              <a:buChar char="v"/>
            </a:pPr>
            <a:r>
              <a:rPr lang="tr-TR" dirty="0"/>
              <a:t>Mecburi hizmet sürelerinin takip edilmesi, yapılandırılması (1416 Sayılı Kanun-2547 S.K 35.md)</a:t>
            </a:r>
          </a:p>
          <a:p>
            <a:pPr marL="285750" lvl="0" indent="-285750" algn="just">
              <a:lnSpc>
                <a:spcPct val="150000"/>
              </a:lnSpc>
              <a:buFont typeface="Wingdings" pitchFamily="2" charset="2"/>
              <a:buChar char="v"/>
            </a:pPr>
            <a:r>
              <a:rPr lang="tr-TR" dirty="0"/>
              <a:t>2547 Sayılı Kanunun 33.ve 35. maddeleri uyarınca yurtdışı ve yurtiçinde lisansüstü eğitim öğretim (doktora ve yüksek lisans) yapmak üzere mecburi hizmet karşılığı görevlendirilen ve Üniversitedeki görevine dönmeyen araştırma görevlilerinin hukuki işlemlerine dair yazışma ve dosyalarının hazırlanması</a:t>
            </a:r>
          </a:p>
          <a:p>
            <a:pPr marL="285750" indent="-285750" algn="just">
              <a:lnSpc>
                <a:spcPct val="150000"/>
              </a:lnSpc>
              <a:buFont typeface="Wingdings" pitchFamily="2" charset="2"/>
              <a:buChar char="v"/>
            </a:pPr>
            <a:endParaRPr lang="tr-TR" sz="1300" dirty="0"/>
          </a:p>
          <a:p>
            <a:pPr lvl="0" algn="just"/>
            <a:endParaRPr lang="tr-TR" sz="1300" dirty="0"/>
          </a:p>
        </p:txBody>
      </p:sp>
      <p:pic>
        <p:nvPicPr>
          <p:cNvPr id="18"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57600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6025" y="530725"/>
            <a:ext cx="4506095" cy="613957"/>
          </a:xfrm>
          <a:prstGeom prst="rect">
            <a:avLst/>
          </a:prstGeom>
        </p:spPr>
        <p:txBody>
          <a:bodyPr lIns="91425" tIns="91425" rIns="91425" bIns="91425" anchor="ctr" anchorCtr="0">
            <a:noAutofit/>
          </a:bodyPr>
          <a:lstStyle/>
          <a:p>
            <a:r>
              <a:rPr lang="tr-TR" dirty="0"/>
              <a:t>Akademik Özlük İşleri Şefliği</a:t>
            </a:r>
          </a:p>
        </p:txBody>
      </p:sp>
      <p:sp>
        <p:nvSpPr>
          <p:cNvPr id="119" name="Shape 119"/>
          <p:cNvSpPr txBox="1"/>
          <p:nvPr/>
        </p:nvSpPr>
        <p:spPr>
          <a:xfrm>
            <a:off x="647564" y="1419622"/>
            <a:ext cx="8039261" cy="3312368"/>
          </a:xfrm>
          <a:prstGeom prst="rect">
            <a:avLst/>
          </a:prstGeom>
          <a:noFill/>
          <a:ln>
            <a:noFill/>
          </a:ln>
        </p:spPr>
        <p:txBody>
          <a:bodyPr lIns="91425" tIns="91425" rIns="91425" bIns="91425" anchor="t" anchorCtr="0">
            <a:noAutofit/>
          </a:bodyPr>
          <a:lstStyle/>
          <a:p>
            <a:pPr marL="285750" lvl="0" indent="-285750" algn="just">
              <a:lnSpc>
                <a:spcPct val="150000"/>
              </a:lnSpc>
              <a:buFont typeface="Wingdings" pitchFamily="2" charset="2"/>
              <a:buChar char="v"/>
            </a:pPr>
            <a:r>
              <a:rPr lang="tr-TR" dirty="0" smtClean="0"/>
              <a:t>Emekliye </a:t>
            </a:r>
            <a:r>
              <a:rPr lang="tr-TR" dirty="0"/>
              <a:t>ayrılan personelin belgelerinin düzenlenmesi ve ilişik kesme işlemlerinin yapılması,</a:t>
            </a:r>
          </a:p>
          <a:p>
            <a:pPr marL="285750" lvl="0" indent="-285750" algn="just">
              <a:lnSpc>
                <a:spcPct val="150000"/>
              </a:lnSpc>
              <a:buFont typeface="Wingdings" pitchFamily="2" charset="2"/>
              <a:buChar char="v"/>
            </a:pPr>
            <a:r>
              <a:rPr lang="tr-TR" dirty="0"/>
              <a:t>Gizlilik taşıyan yazışmaların yapılması </a:t>
            </a:r>
          </a:p>
          <a:p>
            <a:pPr marL="285750" lvl="0" indent="-285750" algn="just">
              <a:lnSpc>
                <a:spcPct val="150000"/>
              </a:lnSpc>
              <a:buFont typeface="Wingdings" pitchFamily="2" charset="2"/>
              <a:buChar char="v"/>
            </a:pPr>
            <a:r>
              <a:rPr lang="tr-TR" dirty="0"/>
              <a:t>Personel hareketlerinin Yükseköğretim Kurulu Başkanlığına, Devlet Personel Başkanlığına, Milli Savunma Bakanlığına bildirilmesi  (nakil, görevlendirme, pasaport, görev belgesi, sicil özeti, hizmet belgesi, askerlik tehiri, yazışmaların yapılması),</a:t>
            </a:r>
            <a:r>
              <a:rPr lang="tr-TR" b="1" dirty="0"/>
              <a:t>  </a:t>
            </a:r>
            <a:endParaRPr lang="tr-TR" dirty="0"/>
          </a:p>
          <a:p>
            <a:pPr marL="285750" lvl="0" indent="-285750" algn="just">
              <a:lnSpc>
                <a:spcPct val="150000"/>
              </a:lnSpc>
              <a:buFont typeface="Wingdings" pitchFamily="2" charset="2"/>
              <a:buChar char="v"/>
            </a:pPr>
            <a:r>
              <a:rPr lang="tr-TR" dirty="0"/>
              <a:t>Göreve başlayan akademik personel </a:t>
            </a:r>
            <a:r>
              <a:rPr lang="tr-TR" dirty="0" smtClean="0"/>
              <a:t>veri girişlerinin yapılması,</a:t>
            </a:r>
            <a:endParaRPr lang="tr-TR" dirty="0"/>
          </a:p>
          <a:p>
            <a:pPr marL="285750" indent="-285750" algn="just">
              <a:lnSpc>
                <a:spcPct val="150000"/>
              </a:lnSpc>
              <a:buFont typeface="Wingdings" pitchFamily="2" charset="2"/>
              <a:buChar char="v"/>
            </a:pPr>
            <a:r>
              <a:rPr lang="tr-TR" dirty="0" smtClean="0"/>
              <a:t>Akademik personelin </a:t>
            </a:r>
            <a:r>
              <a:rPr lang="tr-TR" dirty="0"/>
              <a:t>idari görev </a:t>
            </a:r>
            <a:r>
              <a:rPr lang="tr-TR" dirty="0" smtClean="0"/>
              <a:t>süresinin takibi</a:t>
            </a:r>
            <a:endParaRPr lang="tr-TR" dirty="0"/>
          </a:p>
          <a:p>
            <a:pPr marL="285750" lvl="0" indent="-285750" algn="just">
              <a:lnSpc>
                <a:spcPct val="150000"/>
              </a:lnSpc>
              <a:buFont typeface="Wingdings" pitchFamily="2" charset="2"/>
              <a:buChar char="v"/>
            </a:pPr>
            <a:r>
              <a:rPr lang="tr-TR" dirty="0"/>
              <a:t>Yazışmaların dosyalanması ve yeni başlayan personele dosya açılması, nakil </a:t>
            </a:r>
            <a:r>
              <a:rPr lang="tr-TR" dirty="0" smtClean="0"/>
              <a:t>yoluyla üniversitemizden ayrılan personelin </a:t>
            </a:r>
            <a:r>
              <a:rPr lang="tr-TR" dirty="0"/>
              <a:t>dosyalarının </a:t>
            </a:r>
            <a:r>
              <a:rPr lang="tr-TR" dirty="0" smtClean="0"/>
              <a:t>ilgili kurum ve kuruluşlara gönderilmesi</a:t>
            </a:r>
            <a:r>
              <a:rPr lang="tr-TR" dirty="0"/>
              <a:t>,</a:t>
            </a:r>
          </a:p>
          <a:p>
            <a:pPr algn="just">
              <a:lnSpc>
                <a:spcPct val="150000"/>
              </a:lnSpc>
            </a:pPr>
            <a:endParaRPr lang="tr-TR" dirty="0"/>
          </a:p>
          <a:p>
            <a:pPr lvl="0" algn="just"/>
            <a:endParaRPr lang="tr-TR" dirty="0"/>
          </a:p>
        </p:txBody>
      </p:sp>
      <p:pic>
        <p:nvPicPr>
          <p:cNvPr id="18"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38168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6025" y="530725"/>
            <a:ext cx="4506095" cy="613957"/>
          </a:xfrm>
          <a:prstGeom prst="rect">
            <a:avLst/>
          </a:prstGeom>
        </p:spPr>
        <p:txBody>
          <a:bodyPr lIns="91425" tIns="91425" rIns="91425" bIns="91425" anchor="ctr" anchorCtr="0">
            <a:noAutofit/>
          </a:bodyPr>
          <a:lstStyle/>
          <a:p>
            <a:r>
              <a:rPr lang="tr-TR" dirty="0"/>
              <a:t>Akademik Özlük İşleri Şefliği</a:t>
            </a:r>
          </a:p>
        </p:txBody>
      </p:sp>
      <p:sp>
        <p:nvSpPr>
          <p:cNvPr id="119" name="Shape 119"/>
          <p:cNvSpPr txBox="1"/>
          <p:nvPr/>
        </p:nvSpPr>
        <p:spPr>
          <a:xfrm>
            <a:off x="647564" y="1419622"/>
            <a:ext cx="8039261" cy="3312368"/>
          </a:xfrm>
          <a:prstGeom prst="rect">
            <a:avLst/>
          </a:prstGeom>
          <a:noFill/>
          <a:ln>
            <a:noFill/>
          </a:ln>
        </p:spPr>
        <p:txBody>
          <a:bodyPr lIns="91425" tIns="91425" rIns="91425" bIns="91425" anchor="t" anchorCtr="0">
            <a:noAutofit/>
          </a:bodyPr>
          <a:lstStyle/>
          <a:p>
            <a:pPr marL="285750" lvl="0" indent="-285750" algn="just">
              <a:lnSpc>
                <a:spcPct val="150000"/>
              </a:lnSpc>
              <a:buFont typeface="Wingdings" pitchFamily="2" charset="2"/>
              <a:buChar char="v"/>
            </a:pPr>
            <a:r>
              <a:rPr lang="tr-TR" dirty="0" smtClean="0"/>
              <a:t>Üniversitemizde </a:t>
            </a:r>
            <a:r>
              <a:rPr lang="tr-TR" dirty="0"/>
              <a:t>görev yapan öğretim üyelerinin yurtdışı bilimsel kongreye katılımları ile ilgili Yükseköğretim Kurulu Başkanlığı ve Dışişleri Bakanlığı nezdinde yapılan yazışmalar</a:t>
            </a:r>
          </a:p>
          <a:p>
            <a:pPr marL="285750" lvl="0" indent="-285750" algn="just">
              <a:lnSpc>
                <a:spcPct val="150000"/>
              </a:lnSpc>
              <a:buFont typeface="Wingdings" pitchFamily="2" charset="2"/>
              <a:buChar char="v"/>
            </a:pPr>
            <a:r>
              <a:rPr lang="tr-TR" dirty="0"/>
              <a:t>Tıpta/Diş Hekimliğinde/Yan Dalda Uzmanlık Sınavı (TUS-DUS-YDUS) sonucu Üniversitemizi kazanan araştırma görevlilerinin uzmanlığını alacağı tarihe kadar özlük işlerinin takibi ve uzmanlığı aldıktan sonra ilgili belgelerin düzenlenerek Sağlık Bakanlığı ile dokümanların Yükseköğretim Kurulu Başkanlığına gönderilmesi.</a:t>
            </a:r>
          </a:p>
          <a:p>
            <a:pPr marL="285750" indent="-285750" algn="just">
              <a:lnSpc>
                <a:spcPct val="150000"/>
              </a:lnSpc>
              <a:buFont typeface="Wingdings" pitchFamily="2" charset="2"/>
              <a:buChar char="v"/>
            </a:pPr>
            <a:r>
              <a:rPr lang="tr-TR" dirty="0" smtClean="0"/>
              <a:t>İşten </a:t>
            </a:r>
            <a:r>
              <a:rPr lang="tr-TR" dirty="0"/>
              <a:t>ayrılan (istifa, nakil) personelin ayrılma işlemlerin yapılması</a:t>
            </a:r>
            <a:r>
              <a:rPr lang="tr-TR" dirty="0" smtClean="0"/>
              <a:t>,</a:t>
            </a:r>
          </a:p>
          <a:p>
            <a:pPr marL="285750" indent="-285750" algn="just">
              <a:lnSpc>
                <a:spcPct val="150000"/>
              </a:lnSpc>
              <a:buFont typeface="Wingdings" pitchFamily="2" charset="2"/>
              <a:buChar char="v"/>
            </a:pPr>
            <a:r>
              <a:rPr lang="tr-TR" dirty="0" smtClean="0"/>
              <a:t>Akademik personele kimlik düzenlenmesi,</a:t>
            </a:r>
          </a:p>
          <a:p>
            <a:pPr algn="just">
              <a:lnSpc>
                <a:spcPct val="150000"/>
              </a:lnSpc>
            </a:pPr>
            <a:endParaRPr lang="tr-TR" dirty="0"/>
          </a:p>
          <a:p>
            <a:pPr marL="285750" lvl="0" indent="-285750" algn="just">
              <a:lnSpc>
                <a:spcPct val="150000"/>
              </a:lnSpc>
              <a:buFont typeface="Wingdings" pitchFamily="2" charset="2"/>
              <a:buChar char="v"/>
            </a:pPr>
            <a:endParaRPr lang="tr-TR" dirty="0"/>
          </a:p>
        </p:txBody>
      </p:sp>
      <p:pic>
        <p:nvPicPr>
          <p:cNvPr id="18"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59619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ctrTitle"/>
          </p:nvPr>
        </p:nvSpPr>
        <p:spPr>
          <a:xfrm>
            <a:off x="4113600" y="2878750"/>
            <a:ext cx="4505699" cy="1159799"/>
          </a:xfrm>
          <a:prstGeom prst="rect">
            <a:avLst/>
          </a:prstGeom>
        </p:spPr>
        <p:txBody>
          <a:bodyPr lIns="91425" tIns="91425" rIns="91425" bIns="91425" anchor="b" anchorCtr="0">
            <a:noAutofit/>
          </a:bodyPr>
          <a:lstStyle/>
          <a:p>
            <a:pPr lvl="0" algn="just"/>
            <a:r>
              <a:rPr lang="tr-TR" sz="3200" dirty="0">
                <a:cs typeface="Times New Roman" pitchFamily="18" charset="0"/>
              </a:rPr>
              <a:t>PERSONEL DAİRESİ BAŞKANLIĞI</a:t>
            </a:r>
            <a:endParaRPr lang="en" sz="3200" dirty="0"/>
          </a:p>
        </p:txBody>
      </p:sp>
      <p:sp>
        <p:nvSpPr>
          <p:cNvPr id="135" name="Shape 135"/>
          <p:cNvSpPr txBox="1">
            <a:spLocks noGrp="1"/>
          </p:cNvSpPr>
          <p:nvPr>
            <p:ph type="subTitle" idx="1"/>
          </p:nvPr>
        </p:nvSpPr>
        <p:spPr>
          <a:xfrm>
            <a:off x="4113600" y="3983050"/>
            <a:ext cx="4505699" cy="784799"/>
          </a:xfrm>
          <a:prstGeom prst="rect">
            <a:avLst/>
          </a:prstGeom>
        </p:spPr>
        <p:txBody>
          <a:bodyPr lIns="91425" tIns="91425" rIns="91425" bIns="91425" anchor="t" anchorCtr="0">
            <a:noAutofit/>
          </a:bodyPr>
          <a:lstStyle/>
          <a:p>
            <a:pPr lvl="0"/>
            <a:r>
              <a:rPr lang="tr-TR" dirty="0"/>
              <a:t>İdari Özlük İşleri Şefliği</a:t>
            </a:r>
            <a:endParaRPr lang="en" dirty="0"/>
          </a:p>
        </p:txBody>
      </p:sp>
    </p:spTree>
    <p:extLst>
      <p:ext uri="{BB962C8B-B14F-4D97-AF65-F5344CB8AC3E}">
        <p14:creationId xmlns:p14="http://schemas.microsoft.com/office/powerpoint/2010/main" val="793322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6025" y="483518"/>
            <a:ext cx="4506095" cy="613957"/>
          </a:xfrm>
          <a:prstGeom prst="rect">
            <a:avLst/>
          </a:prstGeom>
        </p:spPr>
        <p:txBody>
          <a:bodyPr lIns="91425" tIns="91425" rIns="91425" bIns="91425" anchor="ctr" anchorCtr="0">
            <a:noAutofit/>
          </a:bodyPr>
          <a:lstStyle/>
          <a:p>
            <a:r>
              <a:rPr lang="tr-TR" dirty="0"/>
              <a:t>İdari Özlük İşleri </a:t>
            </a:r>
            <a:r>
              <a:rPr lang="tr-TR" dirty="0" smtClean="0"/>
              <a:t>Şefliği</a:t>
            </a:r>
            <a:endParaRPr lang="tr-TR" dirty="0"/>
          </a:p>
        </p:txBody>
      </p:sp>
      <p:sp>
        <p:nvSpPr>
          <p:cNvPr id="119" name="Shape 119"/>
          <p:cNvSpPr txBox="1"/>
          <p:nvPr/>
        </p:nvSpPr>
        <p:spPr>
          <a:xfrm>
            <a:off x="647564" y="1059582"/>
            <a:ext cx="8039261" cy="3939902"/>
          </a:xfrm>
          <a:prstGeom prst="rect">
            <a:avLst/>
          </a:prstGeom>
          <a:noFill/>
          <a:ln>
            <a:noFill/>
          </a:ln>
        </p:spPr>
        <p:txBody>
          <a:bodyPr lIns="91425" tIns="91425" rIns="91425" bIns="91425" anchor="t" anchorCtr="0">
            <a:noAutofit/>
          </a:bodyPr>
          <a:lstStyle/>
          <a:p>
            <a:pPr marL="285750" lvl="0" indent="-285750" algn="just">
              <a:lnSpc>
                <a:spcPct val="150000"/>
              </a:lnSpc>
              <a:buFont typeface="Wingdings" pitchFamily="2" charset="2"/>
              <a:buChar char="v"/>
            </a:pPr>
            <a:r>
              <a:rPr lang="tr-TR" dirty="0"/>
              <a:t>Nakil yoluyla veya Kamu Personeli Seçme Sınavı (KPSS) aracılığı ile alınacak personel ile ilgili yazışmaların ve sınav sonucunda yerleştirilen personelin atama işlemlerinin yapılması, ataması yapılan personelin göreve başlamasına müteakip özlük işlerinin yapılması,</a:t>
            </a:r>
          </a:p>
          <a:p>
            <a:pPr marL="285750" lvl="0" indent="-285750" algn="just">
              <a:lnSpc>
                <a:spcPct val="150000"/>
              </a:lnSpc>
              <a:buFont typeface="Wingdings" pitchFamily="2" charset="2"/>
              <a:buChar char="v"/>
            </a:pPr>
            <a:r>
              <a:rPr lang="en-AU" dirty="0"/>
              <a:t>Göreve başlayan İdari personel </a:t>
            </a:r>
            <a:r>
              <a:rPr lang="tr-TR" dirty="0"/>
              <a:t>veri</a:t>
            </a:r>
            <a:r>
              <a:rPr lang="en-AU" dirty="0"/>
              <a:t> girişlerinin yapılması, </a:t>
            </a:r>
            <a:endParaRPr lang="tr-TR" dirty="0"/>
          </a:p>
          <a:p>
            <a:pPr marL="285750" lvl="0" indent="-285750" algn="just">
              <a:lnSpc>
                <a:spcPct val="150000"/>
              </a:lnSpc>
              <a:buFont typeface="Wingdings" pitchFamily="2" charset="2"/>
              <a:buChar char="v"/>
            </a:pPr>
            <a:r>
              <a:rPr lang="tr-TR" dirty="0" smtClean="0"/>
              <a:t>İdari </a:t>
            </a:r>
            <a:r>
              <a:rPr lang="tr-TR" dirty="0"/>
              <a:t>personelin aylık derece ve kademe </a:t>
            </a:r>
            <a:r>
              <a:rPr lang="tr-TR" dirty="0" smtClean="0"/>
              <a:t>terfileri</a:t>
            </a:r>
          </a:p>
          <a:p>
            <a:pPr marL="285750" lvl="0" indent="-285750" algn="just">
              <a:lnSpc>
                <a:spcPct val="150000"/>
              </a:lnSpc>
              <a:buFont typeface="Wingdings" pitchFamily="2" charset="2"/>
              <a:buChar char="v"/>
            </a:pPr>
            <a:r>
              <a:rPr lang="tr-TR" dirty="0" smtClean="0"/>
              <a:t>Son </a:t>
            </a:r>
            <a:r>
              <a:rPr lang="tr-TR" dirty="0"/>
              <a:t>sekiz yıl içerisinde herhangi bir disiplin cezası olmayan personele bir kademe ilerlemesinin uygulanması</a:t>
            </a:r>
          </a:p>
          <a:p>
            <a:pPr marL="285750" indent="-285750" algn="just">
              <a:lnSpc>
                <a:spcPct val="150000"/>
              </a:lnSpc>
              <a:buFont typeface="Wingdings" pitchFamily="2" charset="2"/>
              <a:buChar char="v"/>
            </a:pPr>
            <a:r>
              <a:rPr lang="tr-TR" dirty="0" smtClean="0"/>
              <a:t>Asaleti tasdik olan ve bir üst öğrenimi bitiren İdari Personelin intibak işlemleri,</a:t>
            </a:r>
          </a:p>
          <a:p>
            <a:pPr marL="285750" indent="-285750" algn="just">
              <a:lnSpc>
                <a:spcPct val="150000"/>
              </a:lnSpc>
              <a:buFont typeface="Wingdings" pitchFamily="2" charset="2"/>
              <a:buChar char="v"/>
            </a:pPr>
            <a:r>
              <a:rPr lang="tr-TR" dirty="0" smtClean="0"/>
              <a:t>Emekliye </a:t>
            </a:r>
            <a:r>
              <a:rPr lang="tr-TR" dirty="0"/>
              <a:t>ayrılan idari personelin belgelerinin düzenlenmesi, SGK yazışmaları, HİTAP işlemleri ile ilişik kesme işlemlerinin </a:t>
            </a:r>
            <a:r>
              <a:rPr lang="tr-TR" dirty="0" smtClean="0"/>
              <a:t>yapılması</a:t>
            </a:r>
          </a:p>
          <a:p>
            <a:pPr marL="285750" indent="-285750" algn="just">
              <a:lnSpc>
                <a:spcPct val="150000"/>
              </a:lnSpc>
              <a:buFont typeface="Wingdings" pitchFamily="2" charset="2"/>
              <a:buChar char="v"/>
            </a:pPr>
            <a:r>
              <a:rPr lang="tr-TR" dirty="0" smtClean="0"/>
              <a:t>Pasaport</a:t>
            </a:r>
            <a:r>
              <a:rPr lang="tr-TR" dirty="0"/>
              <a:t>, görev yeri belgesi, sicil özeti ve hizmet belgesi </a:t>
            </a:r>
            <a:r>
              <a:rPr lang="tr-TR" dirty="0" smtClean="0"/>
              <a:t>düzenlenmesi</a:t>
            </a:r>
            <a:endParaRPr lang="tr-TR" dirty="0"/>
          </a:p>
          <a:p>
            <a:pPr marL="285750" lvl="0" indent="-285750" algn="just">
              <a:lnSpc>
                <a:spcPct val="150000"/>
              </a:lnSpc>
              <a:buFont typeface="Wingdings" pitchFamily="2" charset="2"/>
              <a:buChar char="v"/>
            </a:pPr>
            <a:r>
              <a:rPr lang="tr-TR" dirty="0"/>
              <a:t>Personelin, HİTAP(Hizmet Takip Programı) ve tescil işlemleri</a:t>
            </a:r>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p:txBody>
      </p:sp>
      <p:pic>
        <p:nvPicPr>
          <p:cNvPr id="18"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38067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6025" y="530725"/>
            <a:ext cx="4506095" cy="613957"/>
          </a:xfrm>
          <a:prstGeom prst="rect">
            <a:avLst/>
          </a:prstGeom>
        </p:spPr>
        <p:txBody>
          <a:bodyPr lIns="91425" tIns="91425" rIns="91425" bIns="91425" anchor="ctr" anchorCtr="0">
            <a:noAutofit/>
          </a:bodyPr>
          <a:lstStyle/>
          <a:p>
            <a:r>
              <a:rPr lang="tr-TR" dirty="0"/>
              <a:t>İdari Özlük İşleri Şefliği</a:t>
            </a:r>
          </a:p>
        </p:txBody>
      </p:sp>
      <p:sp>
        <p:nvSpPr>
          <p:cNvPr id="119" name="Shape 119"/>
          <p:cNvSpPr txBox="1"/>
          <p:nvPr/>
        </p:nvSpPr>
        <p:spPr>
          <a:xfrm>
            <a:off x="647564" y="1419622"/>
            <a:ext cx="8039261" cy="3312368"/>
          </a:xfrm>
          <a:prstGeom prst="rect">
            <a:avLst/>
          </a:prstGeom>
          <a:noFill/>
          <a:ln>
            <a:noFill/>
          </a:ln>
        </p:spPr>
        <p:txBody>
          <a:bodyPr lIns="91425" tIns="91425" rIns="91425" bIns="91425" anchor="t" anchorCtr="0">
            <a:noAutofit/>
          </a:bodyPr>
          <a:lstStyle/>
          <a:p>
            <a:pPr marL="285750" lvl="0" indent="-285750" algn="just">
              <a:lnSpc>
                <a:spcPct val="150000"/>
              </a:lnSpc>
              <a:buFont typeface="Wingdings" pitchFamily="2" charset="2"/>
              <a:buChar char="v"/>
            </a:pPr>
            <a:r>
              <a:rPr lang="tr-TR" dirty="0" smtClean="0"/>
              <a:t>Yazışmaların </a:t>
            </a:r>
            <a:r>
              <a:rPr lang="tr-TR" dirty="0"/>
              <a:t>dosyalanması, yeni göreve başlayan idari personele özlük dosyası oluşturulması, nakil yoluyla Üniversitemizden ayrılan personelin özlük dosyasının </a:t>
            </a:r>
            <a:r>
              <a:rPr lang="tr-TR" dirty="0" smtClean="0"/>
              <a:t>gönderilmesi</a:t>
            </a:r>
          </a:p>
          <a:p>
            <a:pPr marL="285750" lvl="0" indent="-285750" algn="just">
              <a:lnSpc>
                <a:spcPct val="150000"/>
              </a:lnSpc>
              <a:buFont typeface="Wingdings" pitchFamily="2" charset="2"/>
              <a:buChar char="v"/>
            </a:pPr>
            <a:r>
              <a:rPr lang="tr-TR" dirty="0" smtClean="0"/>
              <a:t>İdari </a:t>
            </a:r>
            <a:r>
              <a:rPr lang="tr-TR" dirty="0"/>
              <a:t>personele kimlik talebinin </a:t>
            </a:r>
            <a:r>
              <a:rPr lang="tr-TR" dirty="0" smtClean="0"/>
              <a:t>yapılması</a:t>
            </a:r>
          </a:p>
          <a:p>
            <a:pPr marL="285750" lvl="0" indent="-285750" algn="just">
              <a:lnSpc>
                <a:spcPct val="150000"/>
              </a:lnSpc>
              <a:buFont typeface="Wingdings" pitchFamily="2" charset="2"/>
              <a:buChar char="v"/>
            </a:pPr>
            <a:r>
              <a:rPr lang="tr-TR" dirty="0" smtClean="0"/>
              <a:t>İdari </a:t>
            </a:r>
            <a:r>
              <a:rPr lang="tr-TR" dirty="0"/>
              <a:t>personelin kadro durumları ile ilgili tahsis ve tenkis </a:t>
            </a:r>
            <a:r>
              <a:rPr lang="tr-TR" dirty="0" smtClean="0"/>
              <a:t>işlemleri</a:t>
            </a:r>
          </a:p>
          <a:p>
            <a:pPr marL="285750" lvl="0" indent="-285750" algn="just">
              <a:lnSpc>
                <a:spcPct val="150000"/>
              </a:lnSpc>
              <a:buFont typeface="Wingdings" pitchFamily="2" charset="2"/>
              <a:buChar char="v"/>
            </a:pPr>
            <a:r>
              <a:rPr lang="tr-TR" dirty="0" smtClean="0"/>
              <a:t>Personelin </a:t>
            </a:r>
            <a:r>
              <a:rPr lang="tr-TR" dirty="0"/>
              <a:t>askerlik işlemlerinin takibi ve gerekli </a:t>
            </a:r>
            <a:r>
              <a:rPr lang="tr-TR" dirty="0" smtClean="0"/>
              <a:t>yazışmaları</a:t>
            </a:r>
          </a:p>
          <a:p>
            <a:pPr marL="285750" lvl="0" indent="-285750" algn="just">
              <a:lnSpc>
                <a:spcPct val="150000"/>
              </a:lnSpc>
              <a:buFont typeface="Wingdings" pitchFamily="2" charset="2"/>
              <a:buChar char="v"/>
            </a:pPr>
            <a:r>
              <a:rPr lang="tr-TR" dirty="0" smtClean="0"/>
              <a:t>Mazeret</a:t>
            </a:r>
            <a:r>
              <a:rPr lang="tr-TR" dirty="0"/>
              <a:t>, yıllık ve ücretsiz izinlerin düzenlenmesi ve veri girişlerinin </a:t>
            </a:r>
            <a:r>
              <a:rPr lang="tr-TR" dirty="0" smtClean="0"/>
              <a:t>yapılması</a:t>
            </a:r>
          </a:p>
          <a:p>
            <a:pPr marL="285750" lvl="0" indent="-285750" algn="just">
              <a:lnSpc>
                <a:spcPct val="150000"/>
              </a:lnSpc>
              <a:buFont typeface="Wingdings" pitchFamily="2" charset="2"/>
              <a:buChar char="v"/>
            </a:pPr>
            <a:r>
              <a:rPr lang="tr-TR" dirty="0" smtClean="0"/>
              <a:t>Cumhurbaşkanlığı </a:t>
            </a:r>
            <a:r>
              <a:rPr lang="tr-TR" dirty="0"/>
              <a:t>Strateji ve Bütçe Başkanlığı Kamu E-Uygulama sistemine disiplin cezası almış olan personel bilgilerinin girilmesi ayrıca Üniversitemiz İdari Personel Bilgi Sistemine (</a:t>
            </a:r>
            <a:r>
              <a:rPr lang="tr-TR" dirty="0" err="1"/>
              <a:t>Gipp</a:t>
            </a:r>
            <a:r>
              <a:rPr lang="tr-TR" dirty="0"/>
              <a:t>) disiplin cezalarının </a:t>
            </a:r>
            <a:r>
              <a:rPr lang="tr-TR" dirty="0" smtClean="0"/>
              <a:t>kaydedilmesi</a:t>
            </a:r>
          </a:p>
          <a:p>
            <a:pPr marL="285750" lvl="0" indent="-285750" algn="just">
              <a:lnSpc>
                <a:spcPct val="150000"/>
              </a:lnSpc>
              <a:buFont typeface="Wingdings" pitchFamily="2" charset="2"/>
              <a:buChar char="v"/>
            </a:pPr>
            <a:r>
              <a:rPr lang="tr-TR" dirty="0" smtClean="0"/>
              <a:t>Açıktan </a:t>
            </a:r>
            <a:r>
              <a:rPr lang="tr-TR" dirty="0"/>
              <a:t>ve nakil gelen personelin banka promosyonu ile ilgili yazışmaların yapılması</a:t>
            </a:r>
          </a:p>
          <a:p>
            <a:pPr algn="just">
              <a:lnSpc>
                <a:spcPct val="150000"/>
              </a:lnSpc>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p:txBody>
      </p:sp>
      <p:pic>
        <p:nvPicPr>
          <p:cNvPr id="18"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39900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19"/>
          <p:cNvSpPr txBox="1"/>
          <p:nvPr/>
        </p:nvSpPr>
        <p:spPr>
          <a:xfrm>
            <a:off x="919632" y="339502"/>
            <a:ext cx="7540800" cy="4104456"/>
          </a:xfrm>
          <a:prstGeom prst="rect">
            <a:avLst/>
          </a:prstGeom>
          <a:noFill/>
          <a:ln>
            <a:noFill/>
          </a:ln>
        </p:spPr>
        <p:txBody>
          <a:bodyPr lIns="91425" tIns="91425" rIns="91425" bIns="91425" anchor="t" anchorCtr="0">
            <a:noAutofit/>
          </a:bodyPr>
          <a:lstStyle/>
          <a:p>
            <a:pPr algn="just">
              <a:lnSpc>
                <a:spcPct val="150000"/>
              </a:lnSpc>
              <a:spcBef>
                <a:spcPts val="600"/>
              </a:spcBef>
            </a:pPr>
            <a:r>
              <a:rPr lang="tr-TR" dirty="0">
                <a:solidFill>
                  <a:srgbClr val="114454"/>
                </a:solidFill>
                <a:latin typeface="+mj-lt"/>
                <a:ea typeface="Nixie One"/>
                <a:cs typeface="Nixie One"/>
              </a:rPr>
              <a:t>Üniversitemiz 27 Haziran 1987 tarihinde 3389 sayılı yasa ile kurulmuş olup, Personel Dairesi Başkanlığı 124 sayılı Kanun Hükmünde Kararnamenin 29. maddesinde belirtilen; “Üniversitenin insan gücü planlaması ve personel politikasıyla ilgili çalışmalar yapmak, personel sisteminin geliştirilmesiyle ilgili önerilerde bulunmak, Üniversite personelinin atama, özlük ve emeklilik işleriyle ilgili işlemleri yapmak, İdari personelin hizmet öncesi ve hizmet içi eğitim programlarını düzenlemek ve uygulamak, verilecek benzeri görevleri yapmak ile görevlidir. “ hükmü uyarınca hizmet vermeye çalışmaktadır. Ayrıca, Bu hükümlerin yanı sıra 2547, 5510, 2914</a:t>
            </a:r>
            <a:r>
              <a:rPr lang="tr-TR" dirty="0" smtClean="0">
                <a:solidFill>
                  <a:srgbClr val="114454"/>
                </a:solidFill>
                <a:latin typeface="+mj-lt"/>
                <a:ea typeface="Nixie One"/>
                <a:cs typeface="Nixie One"/>
              </a:rPr>
              <a:t>, 5434</a:t>
            </a:r>
            <a:r>
              <a:rPr lang="tr-TR" dirty="0">
                <a:solidFill>
                  <a:srgbClr val="114454"/>
                </a:solidFill>
                <a:latin typeface="+mj-lt"/>
                <a:ea typeface="Nixie One"/>
                <a:cs typeface="Nixie One"/>
              </a:rPr>
              <a:t>, 657 sayılı Kanunlar ve ilgili Yönetmeliklere bağlı olarak Üniversitemizde çalışmakta olan akademik ve idari personelin her türlü özlük işlemlerini mevcut mevzuat çerçevesinde en iyi şekilde gerçekleştirmek amacıyla süratli, doğru, verimli, düzenli, uyumlu ve koordineli hizmet sunmak amacını taşımaktadır. </a:t>
            </a:r>
            <a:endParaRPr lang="en" dirty="0">
              <a:solidFill>
                <a:srgbClr val="114454"/>
              </a:solidFill>
              <a:latin typeface="+mj-lt"/>
              <a:ea typeface="Nixie One"/>
              <a:cs typeface="Nixie One"/>
              <a:sym typeface="Nixie One"/>
            </a:endParaRPr>
          </a:p>
        </p:txBody>
      </p:sp>
    </p:spTree>
    <p:extLst>
      <p:ext uri="{BB962C8B-B14F-4D97-AF65-F5344CB8AC3E}">
        <p14:creationId xmlns:p14="http://schemas.microsoft.com/office/powerpoint/2010/main" val="15764185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6025" y="530725"/>
            <a:ext cx="4506095" cy="613957"/>
          </a:xfrm>
          <a:prstGeom prst="rect">
            <a:avLst/>
          </a:prstGeom>
        </p:spPr>
        <p:txBody>
          <a:bodyPr lIns="91425" tIns="91425" rIns="91425" bIns="91425" anchor="ctr" anchorCtr="0">
            <a:noAutofit/>
          </a:bodyPr>
          <a:lstStyle/>
          <a:p>
            <a:r>
              <a:rPr lang="tr-TR" dirty="0"/>
              <a:t>İdari Özlük İşleri </a:t>
            </a:r>
            <a:r>
              <a:rPr lang="tr-TR" dirty="0" smtClean="0"/>
              <a:t>Şefliği</a:t>
            </a:r>
            <a:endParaRPr lang="tr-TR" dirty="0"/>
          </a:p>
        </p:txBody>
      </p:sp>
      <p:sp>
        <p:nvSpPr>
          <p:cNvPr id="119" name="Shape 119"/>
          <p:cNvSpPr txBox="1"/>
          <p:nvPr/>
        </p:nvSpPr>
        <p:spPr>
          <a:xfrm>
            <a:off x="647564" y="1419622"/>
            <a:ext cx="8039261" cy="3312368"/>
          </a:xfrm>
          <a:prstGeom prst="rect">
            <a:avLst/>
          </a:prstGeom>
          <a:noFill/>
          <a:ln>
            <a:noFill/>
          </a:ln>
        </p:spPr>
        <p:txBody>
          <a:bodyPr lIns="91425" tIns="91425" rIns="91425" bIns="91425" anchor="t" anchorCtr="0">
            <a:noAutofit/>
          </a:bodyPr>
          <a:lstStyle/>
          <a:p>
            <a:pPr marL="285750" indent="-285750" algn="just">
              <a:lnSpc>
                <a:spcPct val="150000"/>
              </a:lnSpc>
              <a:buFont typeface="Wingdings" pitchFamily="2" charset="2"/>
              <a:buChar char="v"/>
            </a:pPr>
            <a:r>
              <a:rPr lang="tr-TR" dirty="0" smtClean="0"/>
              <a:t>Yükseköğretim </a:t>
            </a:r>
            <a:r>
              <a:rPr lang="tr-TR" dirty="0"/>
              <a:t>Kurulu Başkanlığı İnsan Gücü Planlama Sistemi Üniversite Bilgi Girişine (YÖKSİS) personel bilgilerinin </a:t>
            </a:r>
            <a:r>
              <a:rPr lang="tr-TR" dirty="0" smtClean="0"/>
              <a:t>kaydedilmesi</a:t>
            </a:r>
          </a:p>
          <a:p>
            <a:pPr marL="285750" indent="-285750" algn="just">
              <a:lnSpc>
                <a:spcPct val="150000"/>
              </a:lnSpc>
              <a:buFont typeface="Wingdings" pitchFamily="2" charset="2"/>
              <a:buChar char="v"/>
            </a:pPr>
            <a:r>
              <a:rPr lang="tr-TR" dirty="0" smtClean="0"/>
              <a:t>Kamu </a:t>
            </a:r>
            <a:r>
              <a:rPr lang="tr-TR" dirty="0"/>
              <a:t>Kurum ve Kuruluşları ile yapılan idari ve gizlilik taşıyan </a:t>
            </a:r>
            <a:r>
              <a:rPr lang="tr-TR" dirty="0" smtClean="0"/>
              <a:t>yazışmalar</a:t>
            </a:r>
          </a:p>
          <a:p>
            <a:pPr marL="285750" indent="-285750" algn="just">
              <a:lnSpc>
                <a:spcPct val="150000"/>
              </a:lnSpc>
              <a:buFont typeface="Wingdings" pitchFamily="2" charset="2"/>
              <a:buChar char="v"/>
            </a:pPr>
            <a:r>
              <a:rPr lang="tr-TR" dirty="0" smtClean="0"/>
              <a:t>2828 </a:t>
            </a:r>
            <a:r>
              <a:rPr lang="tr-TR" dirty="0"/>
              <a:t>sayılı Sosyal Hizmetler Kanunu ve 3713 sayılı Terörle Mücadele Kanunu personel alımına ilişkin mevzuat kapsamında atama işlemlerinin yapılması, ataması yapılan personelin </a:t>
            </a:r>
            <a:r>
              <a:rPr lang="tr-TR" dirty="0" smtClean="0"/>
              <a:t>Aile ve </a:t>
            </a:r>
            <a:r>
              <a:rPr lang="tr-TR" dirty="0"/>
              <a:t>Sosyal Hizmetler Bakanlığına göreve başlama bildirimleri ile özlük işlemlerinin </a:t>
            </a:r>
            <a:r>
              <a:rPr lang="tr-TR" dirty="0" smtClean="0"/>
              <a:t>yapılması,</a:t>
            </a:r>
          </a:p>
          <a:p>
            <a:pPr marL="285750" indent="-285750" algn="just">
              <a:lnSpc>
                <a:spcPct val="150000"/>
              </a:lnSpc>
              <a:buFont typeface="Wingdings" pitchFamily="2" charset="2"/>
              <a:buChar char="v"/>
            </a:pPr>
            <a:r>
              <a:rPr lang="tr-TR" dirty="0" smtClean="0"/>
              <a:t>Personelin </a:t>
            </a:r>
            <a:r>
              <a:rPr lang="tr-TR" dirty="0"/>
              <a:t>sigortalı hizmetlerine ilişkin hizmet birleştirme ile ilgili Sosyal Güvenlik Kurumu Başkanlığına yazışmalarının </a:t>
            </a:r>
            <a:r>
              <a:rPr lang="tr-TR" dirty="0" smtClean="0"/>
              <a:t>yapılması,</a:t>
            </a:r>
          </a:p>
          <a:p>
            <a:pPr marL="285750" indent="-285750" algn="just">
              <a:lnSpc>
                <a:spcPct val="150000"/>
              </a:lnSpc>
              <a:buFont typeface="Wingdings" pitchFamily="2" charset="2"/>
              <a:buChar char="v"/>
            </a:pPr>
            <a:r>
              <a:rPr lang="tr-TR" dirty="0" smtClean="0"/>
              <a:t>Kamu Personeli Bilgi Sistemi (KPBS) gerekli girişler ve güncellemelerin yapılması,</a:t>
            </a:r>
            <a:endParaRPr lang="tr-TR" dirty="0"/>
          </a:p>
          <a:p>
            <a:pPr lvl="0" algn="just">
              <a:lnSpc>
                <a:spcPct val="150000"/>
              </a:lnSpc>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p:txBody>
      </p:sp>
      <p:pic>
        <p:nvPicPr>
          <p:cNvPr id="18"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30278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6025" y="530725"/>
            <a:ext cx="4506095" cy="613957"/>
          </a:xfrm>
          <a:prstGeom prst="rect">
            <a:avLst/>
          </a:prstGeom>
        </p:spPr>
        <p:txBody>
          <a:bodyPr lIns="91425" tIns="91425" rIns="91425" bIns="91425" anchor="ctr" anchorCtr="0">
            <a:noAutofit/>
          </a:bodyPr>
          <a:lstStyle/>
          <a:p>
            <a:r>
              <a:rPr lang="tr-TR" dirty="0"/>
              <a:t>İdari Özlük İşleri </a:t>
            </a:r>
            <a:r>
              <a:rPr lang="tr-TR" dirty="0" smtClean="0"/>
              <a:t>Şefliği</a:t>
            </a:r>
            <a:endParaRPr lang="tr-TR" dirty="0"/>
          </a:p>
        </p:txBody>
      </p:sp>
      <p:sp>
        <p:nvSpPr>
          <p:cNvPr id="119" name="Shape 119"/>
          <p:cNvSpPr txBox="1"/>
          <p:nvPr/>
        </p:nvSpPr>
        <p:spPr>
          <a:xfrm>
            <a:off x="647564" y="1419622"/>
            <a:ext cx="8039261" cy="3312368"/>
          </a:xfrm>
          <a:prstGeom prst="rect">
            <a:avLst/>
          </a:prstGeom>
          <a:noFill/>
          <a:ln>
            <a:noFill/>
          </a:ln>
        </p:spPr>
        <p:txBody>
          <a:bodyPr lIns="91425" tIns="91425" rIns="91425" bIns="91425" anchor="t" anchorCtr="0">
            <a:noAutofit/>
          </a:bodyPr>
          <a:lstStyle/>
          <a:p>
            <a:pPr marL="285750" indent="-285750" algn="just">
              <a:lnSpc>
                <a:spcPct val="150000"/>
              </a:lnSpc>
              <a:buFont typeface="Wingdings" pitchFamily="2" charset="2"/>
              <a:buChar char="v"/>
            </a:pPr>
            <a:r>
              <a:rPr lang="tr-TR" dirty="0" smtClean="0"/>
              <a:t>İdari </a:t>
            </a:r>
            <a:r>
              <a:rPr lang="tr-TR" dirty="0"/>
              <a:t>personelin kurum içi (2547 sayılı Kanunun 13-b/4 maddesi) görevlendirmeleri ile ilgili Rektörlük Onay yazıları, Kamu Kurum ve Kuruluşları ile yapılan idari ve gizlilik taşıyan </a:t>
            </a:r>
            <a:r>
              <a:rPr lang="tr-TR" dirty="0" smtClean="0"/>
              <a:t>yazışmalar</a:t>
            </a:r>
          </a:p>
          <a:p>
            <a:pPr marL="285750" indent="-285750" algn="just">
              <a:lnSpc>
                <a:spcPct val="150000"/>
              </a:lnSpc>
              <a:buFont typeface="Wingdings" pitchFamily="2" charset="2"/>
              <a:buChar char="v"/>
            </a:pPr>
            <a:r>
              <a:rPr lang="tr-TR" dirty="0" smtClean="0"/>
              <a:t>İdari </a:t>
            </a:r>
            <a:r>
              <a:rPr lang="tr-TR" dirty="0"/>
              <a:t>Personel atamalarının; Nakil veya Kamu Personeli Seçme Sınavı (KPSS) ile alınacak personel ile ilgili yazışmaların ve sınav sonucunda yerleştirilen personelin atama işlemlerinin yapılması Personelin sigortalı hizmetlerine ilişkin hizmet birleştirme ile ilgili Sosyal Güvenlik Kurumu Başkanlığına yazışmalarının </a:t>
            </a:r>
            <a:r>
              <a:rPr lang="tr-TR" dirty="0" smtClean="0"/>
              <a:t>yapılması</a:t>
            </a:r>
          </a:p>
          <a:p>
            <a:pPr marL="285750" indent="-285750" algn="just">
              <a:lnSpc>
                <a:spcPct val="150000"/>
              </a:lnSpc>
              <a:buFont typeface="Wingdings" pitchFamily="2" charset="2"/>
              <a:buChar char="v"/>
            </a:pPr>
            <a:r>
              <a:rPr lang="tr-TR" dirty="0"/>
              <a:t>Kamu Kurum ve Kuruluşları ile yapılan idari yazışmalar (Muvafakat İstenilmesi</a:t>
            </a:r>
            <a:r>
              <a:rPr lang="tr-TR" dirty="0" smtClean="0"/>
              <a:t>)</a:t>
            </a:r>
          </a:p>
          <a:p>
            <a:pPr marL="285750" lvl="0" indent="-285750" algn="just">
              <a:lnSpc>
                <a:spcPct val="150000"/>
              </a:lnSpc>
              <a:buFont typeface="Wingdings" pitchFamily="2" charset="2"/>
              <a:buChar char="v"/>
            </a:pPr>
            <a:r>
              <a:rPr lang="tr-TR" dirty="0"/>
              <a:t>Devlet Hizmet Yükümlülüğü İle ilgili Yazışmaların Yükseköğretim Kurulu Başkanlığına ve Sağlık Bakanlığına Bildirilmesi</a:t>
            </a:r>
          </a:p>
          <a:p>
            <a:pPr marL="285750" indent="-285750" algn="just">
              <a:lnSpc>
                <a:spcPct val="150000"/>
              </a:lnSpc>
              <a:buFont typeface="Wingdings" pitchFamily="2" charset="2"/>
              <a:buChar char="v"/>
            </a:pPr>
            <a:endParaRPr lang="tr-TR" dirty="0"/>
          </a:p>
          <a:p>
            <a:pPr lvl="0" algn="just">
              <a:lnSpc>
                <a:spcPct val="150000"/>
              </a:lnSpc>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p:txBody>
      </p:sp>
      <p:pic>
        <p:nvPicPr>
          <p:cNvPr id="18"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32456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6025" y="530725"/>
            <a:ext cx="4506095" cy="613957"/>
          </a:xfrm>
          <a:prstGeom prst="rect">
            <a:avLst/>
          </a:prstGeom>
        </p:spPr>
        <p:txBody>
          <a:bodyPr lIns="91425" tIns="91425" rIns="91425" bIns="91425" anchor="ctr" anchorCtr="0">
            <a:noAutofit/>
          </a:bodyPr>
          <a:lstStyle/>
          <a:p>
            <a:r>
              <a:rPr lang="tr-TR" dirty="0"/>
              <a:t>İdari Özlük İşleri </a:t>
            </a:r>
            <a:r>
              <a:rPr lang="tr-TR" dirty="0" smtClean="0"/>
              <a:t>Şefliği</a:t>
            </a:r>
            <a:endParaRPr lang="tr-TR" dirty="0"/>
          </a:p>
        </p:txBody>
      </p:sp>
      <p:sp>
        <p:nvSpPr>
          <p:cNvPr id="119" name="Shape 119"/>
          <p:cNvSpPr txBox="1"/>
          <p:nvPr/>
        </p:nvSpPr>
        <p:spPr>
          <a:xfrm>
            <a:off x="647564" y="1419622"/>
            <a:ext cx="8039261" cy="3312368"/>
          </a:xfrm>
          <a:prstGeom prst="rect">
            <a:avLst/>
          </a:prstGeom>
          <a:noFill/>
          <a:ln>
            <a:noFill/>
          </a:ln>
        </p:spPr>
        <p:txBody>
          <a:bodyPr lIns="91425" tIns="91425" rIns="91425" bIns="91425" anchor="t" anchorCtr="0">
            <a:noAutofit/>
          </a:bodyPr>
          <a:lstStyle/>
          <a:p>
            <a:pPr marL="285750" indent="-285750" algn="just">
              <a:lnSpc>
                <a:spcPct val="150000"/>
              </a:lnSpc>
              <a:buFont typeface="Wingdings" pitchFamily="2" charset="2"/>
              <a:buChar char="v"/>
            </a:pPr>
            <a:r>
              <a:rPr lang="tr-TR" dirty="0" smtClean="0"/>
              <a:t>SHÇEK-2828 </a:t>
            </a:r>
            <a:r>
              <a:rPr lang="tr-TR" dirty="0"/>
              <a:t>Sosyal Hizmetler Kanunu / 3713 Terörle Mücadele Kanunu personel alımına ilişkin mevzuat kapsamında atama </a:t>
            </a:r>
            <a:r>
              <a:rPr lang="tr-TR" dirty="0" smtClean="0"/>
              <a:t>işlemlerinin</a:t>
            </a:r>
          </a:p>
          <a:p>
            <a:pPr marL="285750" lvl="0" indent="-285750" algn="just">
              <a:lnSpc>
                <a:spcPct val="150000"/>
              </a:lnSpc>
              <a:buFont typeface="Wingdings" pitchFamily="2" charset="2"/>
              <a:buChar char="v"/>
            </a:pPr>
            <a:r>
              <a:rPr lang="tr-TR" dirty="0"/>
              <a:t>Engelli Personel alımına ilişkin mevzuat kapsamında Cumhurbaşkanlığı Strateji ve Bütçe Başkanlığı Kamu E-Uygulama Sistemine elektronik olarak talep giriş işlemlerinin yapılması,</a:t>
            </a:r>
          </a:p>
          <a:p>
            <a:pPr marL="285750" lvl="0" indent="-285750" algn="just">
              <a:lnSpc>
                <a:spcPct val="150000"/>
              </a:lnSpc>
              <a:buFont typeface="Wingdings" pitchFamily="2" charset="2"/>
              <a:buChar char="v"/>
            </a:pPr>
            <a:r>
              <a:rPr lang="tr-TR" dirty="0"/>
              <a:t>Üç aylık periyotlar halinde idari personel kadro durumlarının (dolu ve toplam kadro olmak üzere) BUMKO (e-bütçe) aracılığıyla elektronik ortamda Hazine ve Maliye Bakanlığına bildirilmesi.</a:t>
            </a:r>
          </a:p>
          <a:p>
            <a:pPr algn="just">
              <a:lnSpc>
                <a:spcPct val="150000"/>
              </a:lnSpc>
            </a:pPr>
            <a:endParaRPr lang="tr-TR" dirty="0"/>
          </a:p>
          <a:p>
            <a:pPr lvl="0" algn="just">
              <a:lnSpc>
                <a:spcPct val="150000"/>
              </a:lnSpc>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p:txBody>
      </p:sp>
      <p:pic>
        <p:nvPicPr>
          <p:cNvPr id="18"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56027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6025" y="530725"/>
            <a:ext cx="4506095" cy="613957"/>
          </a:xfrm>
          <a:prstGeom prst="rect">
            <a:avLst/>
          </a:prstGeom>
        </p:spPr>
        <p:txBody>
          <a:bodyPr lIns="91425" tIns="91425" rIns="91425" bIns="91425" anchor="ctr" anchorCtr="0">
            <a:noAutofit/>
          </a:bodyPr>
          <a:lstStyle/>
          <a:p>
            <a:r>
              <a:rPr lang="tr-TR" dirty="0" smtClean="0"/>
              <a:t>Tahakkuk İşleri</a:t>
            </a:r>
            <a:endParaRPr lang="tr-TR" dirty="0"/>
          </a:p>
        </p:txBody>
      </p:sp>
      <p:sp>
        <p:nvSpPr>
          <p:cNvPr id="119" name="Shape 119"/>
          <p:cNvSpPr txBox="1"/>
          <p:nvPr/>
        </p:nvSpPr>
        <p:spPr>
          <a:xfrm>
            <a:off x="647564" y="1419622"/>
            <a:ext cx="8039261" cy="3312368"/>
          </a:xfrm>
          <a:prstGeom prst="rect">
            <a:avLst/>
          </a:prstGeom>
          <a:noFill/>
          <a:ln>
            <a:noFill/>
          </a:ln>
        </p:spPr>
        <p:txBody>
          <a:bodyPr lIns="91425" tIns="91425" rIns="91425" bIns="91425" anchor="t" anchorCtr="0">
            <a:noAutofit/>
          </a:bodyPr>
          <a:lstStyle/>
          <a:p>
            <a:pPr marL="285750" lvl="0" indent="-285750" algn="just">
              <a:lnSpc>
                <a:spcPct val="150000"/>
              </a:lnSpc>
              <a:buFont typeface="Wingdings" pitchFamily="2" charset="2"/>
              <a:buChar char="v"/>
            </a:pPr>
            <a:r>
              <a:rPr lang="tr-TR" dirty="0"/>
              <a:t>Rektörlük, Rektörlük Kadro Karşılığı ve 4/b Sözleşmeli Personel, Genel sekreterlik, Personel Daire Başkanlığı ve İç Denetim Daire Başkanlığı maaş ödemelerinin yapılması</a:t>
            </a:r>
          </a:p>
          <a:p>
            <a:pPr marL="285750" lvl="0" indent="-285750" algn="just">
              <a:lnSpc>
                <a:spcPct val="150000"/>
              </a:lnSpc>
              <a:buFont typeface="Wingdings" pitchFamily="2" charset="2"/>
              <a:buChar char="v"/>
            </a:pPr>
            <a:r>
              <a:rPr lang="tr-TR" dirty="0"/>
              <a:t>Tahakkuk ettirilen evrakların ilgili kanun ve mevzuata uygun olarak tanzim edilmesi ve Strateji Geliştirme Dairesi Başkanlığı’na gönderilmesi.</a:t>
            </a:r>
          </a:p>
          <a:p>
            <a:pPr marL="285750" lvl="0" indent="-285750" algn="just">
              <a:lnSpc>
                <a:spcPct val="150000"/>
              </a:lnSpc>
              <a:buFont typeface="Wingdings" pitchFamily="2" charset="2"/>
              <a:buChar char="v"/>
            </a:pPr>
            <a:r>
              <a:rPr lang="tr-TR" dirty="0"/>
              <a:t>Akademik ve İdari personelden kredi kullanacaklara gerekli belgelerin düzenlenmesi, </a:t>
            </a:r>
          </a:p>
          <a:p>
            <a:pPr marL="285750" lvl="0" indent="-285750" algn="just">
              <a:lnSpc>
                <a:spcPct val="150000"/>
              </a:lnSpc>
              <a:buFont typeface="Wingdings" pitchFamily="2" charset="2"/>
              <a:buChar char="v"/>
            </a:pPr>
            <a:r>
              <a:rPr lang="tr-TR" dirty="0"/>
              <a:t>Asgari geçim indirimlerini maaşlara yansıtmak üzere personelden alınan Aile durumu belgelerinin kontrol edilerek vergiden mahsup edilmesi ve maaşlara yansıtılması</a:t>
            </a:r>
          </a:p>
          <a:p>
            <a:pPr marL="285750" lvl="0" indent="-285750" algn="just">
              <a:lnSpc>
                <a:spcPct val="150000"/>
              </a:lnSpc>
              <a:buFont typeface="Wingdings" pitchFamily="2" charset="2"/>
              <a:buChar char="v"/>
            </a:pPr>
            <a:r>
              <a:rPr lang="tr-TR" dirty="0"/>
              <a:t>İcra kesintilerinin ilgili İcra Müdürlükleri ile yapılan yazışmalar neticesinde kesilerek İcra Dairelerinin hesaplarına gönderilmek üzere ilgili birime gönderilmesi.</a:t>
            </a:r>
          </a:p>
          <a:p>
            <a:pPr marL="285750" lvl="0" indent="-285750" algn="just">
              <a:lnSpc>
                <a:spcPct val="150000"/>
              </a:lnSpc>
              <a:buFont typeface="Wingdings" pitchFamily="2" charset="2"/>
              <a:buChar char="v"/>
            </a:pPr>
            <a:r>
              <a:rPr lang="tr-TR" dirty="0"/>
              <a:t>Çeşitli sebeplerle görevlerinden ayrılan personele kişi borcu formu düzenlenmesi,</a:t>
            </a:r>
          </a:p>
          <a:p>
            <a:pPr lvl="0" algn="just">
              <a:lnSpc>
                <a:spcPct val="150000"/>
              </a:lnSpc>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p:txBody>
      </p:sp>
      <p:pic>
        <p:nvPicPr>
          <p:cNvPr id="18"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29365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6025" y="530725"/>
            <a:ext cx="4506095" cy="613957"/>
          </a:xfrm>
          <a:prstGeom prst="rect">
            <a:avLst/>
          </a:prstGeom>
        </p:spPr>
        <p:txBody>
          <a:bodyPr lIns="91425" tIns="91425" rIns="91425" bIns="91425" anchor="ctr" anchorCtr="0">
            <a:noAutofit/>
          </a:bodyPr>
          <a:lstStyle/>
          <a:p>
            <a:r>
              <a:rPr lang="tr-TR" dirty="0"/>
              <a:t>Tahakkuk </a:t>
            </a:r>
            <a:r>
              <a:rPr lang="tr-TR" dirty="0" smtClean="0"/>
              <a:t>İşleri</a:t>
            </a:r>
            <a:endParaRPr lang="tr-TR" dirty="0"/>
          </a:p>
        </p:txBody>
      </p:sp>
      <p:pic>
        <p:nvPicPr>
          <p:cNvPr id="18"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
        <p:nvSpPr>
          <p:cNvPr id="119" name="Shape 119"/>
          <p:cNvSpPr txBox="1"/>
          <p:nvPr/>
        </p:nvSpPr>
        <p:spPr>
          <a:xfrm>
            <a:off x="647564" y="1347614"/>
            <a:ext cx="8039261" cy="3600400"/>
          </a:xfrm>
          <a:prstGeom prst="rect">
            <a:avLst/>
          </a:prstGeom>
          <a:noFill/>
          <a:ln>
            <a:noFill/>
          </a:ln>
        </p:spPr>
        <p:txBody>
          <a:bodyPr lIns="91425" tIns="91425" rIns="91425" bIns="91425" anchor="t" anchorCtr="0">
            <a:noAutofit/>
          </a:bodyPr>
          <a:lstStyle/>
          <a:p>
            <a:pPr marL="285750" lvl="0" indent="-285750" algn="just">
              <a:lnSpc>
                <a:spcPct val="150000"/>
              </a:lnSpc>
              <a:buFont typeface="Wingdings" pitchFamily="2" charset="2"/>
              <a:buChar char="v"/>
            </a:pPr>
            <a:r>
              <a:rPr lang="tr-TR" dirty="0" smtClean="0"/>
              <a:t>Mahkeme </a:t>
            </a:r>
            <a:r>
              <a:rPr lang="tr-TR" dirty="0"/>
              <a:t>kararları için Hukuk Müşavirliğinden istenilen belgelerin hazırlanarak </a:t>
            </a:r>
            <a:r>
              <a:rPr lang="tr-TR" dirty="0" smtClean="0"/>
              <a:t>gönderilmesi</a:t>
            </a:r>
          </a:p>
          <a:p>
            <a:pPr marL="285750" lvl="0" indent="-285750" algn="just">
              <a:lnSpc>
                <a:spcPct val="150000"/>
              </a:lnSpc>
              <a:buFont typeface="Wingdings" pitchFamily="2" charset="2"/>
              <a:buChar char="v"/>
            </a:pPr>
            <a:r>
              <a:rPr lang="tr-TR" dirty="0" smtClean="0"/>
              <a:t>Eşi </a:t>
            </a:r>
            <a:r>
              <a:rPr lang="tr-TR" dirty="0"/>
              <a:t>çalışmayan ve çocuğu olanlara Aile Yardımı Beyannamelerinin doldurtulması, aile ve çocuk yardımlarının ödenebilmesi için maaş datalarına işlenmesi ve tahakkuk </a:t>
            </a:r>
            <a:r>
              <a:rPr lang="tr-TR" dirty="0" smtClean="0"/>
              <a:t>ettirilmesi,</a:t>
            </a:r>
          </a:p>
          <a:p>
            <a:pPr marL="285750" lvl="0" indent="-285750" algn="just">
              <a:lnSpc>
                <a:spcPct val="150000"/>
              </a:lnSpc>
              <a:buFont typeface="Wingdings" pitchFamily="2" charset="2"/>
              <a:buChar char="v"/>
            </a:pPr>
            <a:r>
              <a:rPr lang="tr-TR" dirty="0" smtClean="0"/>
              <a:t>Akademik </a:t>
            </a:r>
            <a:r>
              <a:rPr lang="tr-TR" dirty="0"/>
              <a:t>ve İdari personelin emekli oldukları tarihten itibaren emekliler ve çocukları adına gönderilen emekli ikramiyelerinin tahakkuk ettirilmesi SGK’ya </a:t>
            </a:r>
            <a:r>
              <a:rPr lang="tr-TR" dirty="0" smtClean="0"/>
              <a:t>ödenmesi</a:t>
            </a:r>
          </a:p>
          <a:p>
            <a:pPr marL="285750" indent="-285750" algn="just">
              <a:lnSpc>
                <a:spcPct val="150000"/>
              </a:lnSpc>
              <a:buFont typeface="Wingdings" pitchFamily="2" charset="2"/>
              <a:buChar char="v"/>
            </a:pPr>
            <a:r>
              <a:rPr lang="tr-TR" dirty="0" smtClean="0"/>
              <a:t>Her </a:t>
            </a:r>
            <a:r>
              <a:rPr lang="tr-TR" dirty="0"/>
              <a:t>ay düzenli olarak Akademik ve İdari Özlük tarafından düzenlenen terfi, atama ve intibak çizelgelerinin kontrol edilerek </a:t>
            </a:r>
            <a:r>
              <a:rPr lang="tr-TR" dirty="0" smtClean="0"/>
              <a:t>KBS Maaş sistemine girilmesi ve </a:t>
            </a:r>
            <a:r>
              <a:rPr lang="tr-TR" dirty="0"/>
              <a:t>Unvan değişikliklerinde maaş farklarının tahakkuk </a:t>
            </a:r>
            <a:r>
              <a:rPr lang="tr-TR" dirty="0" smtClean="0"/>
              <a:t>ettirilmesi</a:t>
            </a:r>
          </a:p>
          <a:p>
            <a:pPr marL="285750" indent="-285750" algn="just">
              <a:lnSpc>
                <a:spcPct val="150000"/>
              </a:lnSpc>
              <a:buFont typeface="Wingdings" pitchFamily="2" charset="2"/>
              <a:buChar char="v"/>
            </a:pPr>
            <a:r>
              <a:rPr lang="tr-TR" dirty="0"/>
              <a:t>İdari Personel atamalarının; Nakil veya Kamu Personeli Seçme Sınavı (KPSS) ile alınacak personel ile ilgili yazışmaların ve sınav sonucunda yerleştirilen personelin atama işlemlerinin yapılması </a:t>
            </a:r>
          </a:p>
          <a:p>
            <a:pPr marL="28575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p:txBody>
      </p:sp>
    </p:spTree>
    <p:extLst>
      <p:ext uri="{BB962C8B-B14F-4D97-AF65-F5344CB8AC3E}">
        <p14:creationId xmlns:p14="http://schemas.microsoft.com/office/powerpoint/2010/main" val="23691714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6025" y="530725"/>
            <a:ext cx="4506095" cy="613957"/>
          </a:xfrm>
          <a:prstGeom prst="rect">
            <a:avLst/>
          </a:prstGeom>
        </p:spPr>
        <p:txBody>
          <a:bodyPr lIns="91425" tIns="91425" rIns="91425" bIns="91425" anchor="ctr" anchorCtr="0">
            <a:noAutofit/>
          </a:bodyPr>
          <a:lstStyle/>
          <a:p>
            <a:r>
              <a:rPr lang="tr-TR" dirty="0"/>
              <a:t>Tahakkuk </a:t>
            </a:r>
            <a:r>
              <a:rPr lang="tr-TR" dirty="0" smtClean="0"/>
              <a:t>İşleri</a:t>
            </a:r>
            <a:endParaRPr lang="tr-TR" dirty="0"/>
          </a:p>
        </p:txBody>
      </p:sp>
      <p:pic>
        <p:nvPicPr>
          <p:cNvPr id="18"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
        <p:nvSpPr>
          <p:cNvPr id="119" name="Shape 119"/>
          <p:cNvSpPr txBox="1"/>
          <p:nvPr/>
        </p:nvSpPr>
        <p:spPr>
          <a:xfrm>
            <a:off x="647564" y="1131590"/>
            <a:ext cx="8039261" cy="3672408"/>
          </a:xfrm>
          <a:prstGeom prst="rect">
            <a:avLst/>
          </a:prstGeom>
          <a:noFill/>
          <a:ln>
            <a:noFill/>
          </a:ln>
        </p:spPr>
        <p:txBody>
          <a:bodyPr lIns="91425" tIns="91425" rIns="91425" bIns="91425" anchor="t" anchorCtr="0">
            <a:noAutofit/>
          </a:bodyPr>
          <a:lstStyle/>
          <a:p>
            <a:pPr marL="285750" lvl="0" indent="-285750" algn="just">
              <a:lnSpc>
                <a:spcPct val="150000"/>
              </a:lnSpc>
              <a:buFont typeface="Wingdings" pitchFamily="2" charset="2"/>
              <a:buChar char="v"/>
            </a:pPr>
            <a:r>
              <a:rPr lang="tr-TR" dirty="0"/>
              <a:t>Her yıl Haziran ayında Üniversitemiz merkez ve taşra Fakülteler, Yüksek Okullar, Daire Başkanlıkları ve tüm birimlerin maaş ve ek derslerle ilgili olan bütçelerinin hazırlanması. </a:t>
            </a:r>
          </a:p>
          <a:p>
            <a:pPr marL="285750" lvl="0" indent="-285750" algn="just">
              <a:lnSpc>
                <a:spcPct val="150000"/>
              </a:lnSpc>
              <a:buFont typeface="Wingdings" pitchFamily="2" charset="2"/>
              <a:buChar char="v"/>
            </a:pPr>
            <a:r>
              <a:rPr lang="tr-TR" dirty="0"/>
              <a:t>5018 Sayılı Kamu Mali Yönetimi ve Kontrol Kanunu uyarınca Bütçe Mali Kontrol Genel Müdürlüğü’nün web sayfasından tahakkuk ettirilen maaşların Gönderme Emri belgelerinin internet ortamında bilgi girişlerinin yapılarak ödemeye hazır hale getirilmesi. </a:t>
            </a:r>
          </a:p>
          <a:p>
            <a:pPr marL="285750" lvl="0" indent="-285750" algn="just">
              <a:lnSpc>
                <a:spcPct val="150000"/>
              </a:lnSpc>
              <a:buFont typeface="Wingdings" pitchFamily="2" charset="2"/>
              <a:buChar char="v"/>
            </a:pPr>
            <a:r>
              <a:rPr lang="tr-TR" dirty="0"/>
              <a:t>Personelimiz tarafından alınan sağlık raporlarının her ay İlgili mevzuat uyarınca maaşlarından % 25 oranında kesintisinin yapılması.</a:t>
            </a:r>
          </a:p>
          <a:p>
            <a:pPr marL="285750" lvl="0" indent="-285750" algn="just">
              <a:lnSpc>
                <a:spcPct val="150000"/>
              </a:lnSpc>
              <a:buFont typeface="Wingdings" pitchFamily="2" charset="2"/>
              <a:buChar char="v"/>
            </a:pPr>
            <a:r>
              <a:rPr lang="tr-TR" dirty="0"/>
              <a:t>Üniversitemizde Arapça programı kapsamında </a:t>
            </a:r>
            <a:r>
              <a:rPr lang="tr-TR" dirty="0" err="1"/>
              <a:t>Part</a:t>
            </a:r>
            <a:r>
              <a:rPr lang="tr-TR" dirty="0"/>
              <a:t>-Time ders veren öğretim elemanlarının ek ders ücretinin tahakkuk ettirilmesi </a:t>
            </a:r>
          </a:p>
          <a:p>
            <a:pPr marL="285750" indent="-285750" algn="just">
              <a:lnSpc>
                <a:spcPct val="150000"/>
              </a:lnSpc>
              <a:buFont typeface="Wingdings" pitchFamily="2" charset="2"/>
              <a:buChar char="v"/>
            </a:pPr>
            <a:r>
              <a:rPr lang="tr-TR" dirty="0"/>
              <a:t>Tüm Akademik ve idari personelin her ay ödenmekte olan maaşlardan çeşitli resmi kesintilerin banka listesinden kesilerek (Lojman elektrik, su, temizlik, görevli aylığı) gibi işlerin yapılması</a:t>
            </a:r>
          </a:p>
          <a:p>
            <a:pPr lvl="0" algn="just">
              <a:lnSpc>
                <a:spcPct val="150000"/>
              </a:lnSpc>
            </a:pPr>
            <a:endParaRPr lang="tr-TR" dirty="0" smtClean="0"/>
          </a:p>
          <a:p>
            <a:pPr marL="285750" lvl="0" indent="-285750" algn="just">
              <a:lnSpc>
                <a:spcPct val="150000"/>
              </a:lnSpc>
              <a:buFont typeface="Wingdings" pitchFamily="2" charset="2"/>
              <a:buChar char="v"/>
            </a:pPr>
            <a:endParaRPr lang="tr-TR" dirty="0" smtClean="0"/>
          </a:p>
          <a:p>
            <a:pPr marL="285750" lvl="0" indent="-285750" algn="just">
              <a:lnSpc>
                <a:spcPct val="150000"/>
              </a:lnSpc>
              <a:buFont typeface="Wingdings" pitchFamily="2" charset="2"/>
              <a:buChar char="v"/>
            </a:pPr>
            <a:endParaRPr lang="tr-TR" dirty="0" smtClean="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p:txBody>
      </p:sp>
    </p:spTree>
    <p:extLst>
      <p:ext uri="{BB962C8B-B14F-4D97-AF65-F5344CB8AC3E}">
        <p14:creationId xmlns:p14="http://schemas.microsoft.com/office/powerpoint/2010/main" val="17891904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6025" y="530725"/>
            <a:ext cx="4506095" cy="613957"/>
          </a:xfrm>
          <a:prstGeom prst="rect">
            <a:avLst/>
          </a:prstGeom>
        </p:spPr>
        <p:txBody>
          <a:bodyPr lIns="91425" tIns="91425" rIns="91425" bIns="91425" anchor="ctr" anchorCtr="0">
            <a:noAutofit/>
          </a:bodyPr>
          <a:lstStyle/>
          <a:p>
            <a:r>
              <a:rPr lang="tr-TR" dirty="0"/>
              <a:t>Tahakkuk </a:t>
            </a:r>
            <a:r>
              <a:rPr lang="tr-TR" dirty="0" smtClean="0"/>
              <a:t>İşleri</a:t>
            </a:r>
            <a:endParaRPr lang="tr-TR" dirty="0"/>
          </a:p>
        </p:txBody>
      </p:sp>
      <p:pic>
        <p:nvPicPr>
          <p:cNvPr id="18"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
        <p:nvSpPr>
          <p:cNvPr id="119" name="Shape 119"/>
          <p:cNvSpPr txBox="1"/>
          <p:nvPr/>
        </p:nvSpPr>
        <p:spPr>
          <a:xfrm>
            <a:off x="647564" y="1203598"/>
            <a:ext cx="8244916" cy="3744416"/>
          </a:xfrm>
          <a:prstGeom prst="rect">
            <a:avLst/>
          </a:prstGeom>
          <a:noFill/>
          <a:ln>
            <a:noFill/>
          </a:ln>
        </p:spPr>
        <p:txBody>
          <a:bodyPr lIns="91425" tIns="91425" rIns="91425" bIns="91425" anchor="t" anchorCtr="0">
            <a:noAutofit/>
          </a:bodyPr>
          <a:lstStyle/>
          <a:p>
            <a:pPr marL="285750" lvl="0" indent="-285750" algn="just">
              <a:lnSpc>
                <a:spcPct val="150000"/>
              </a:lnSpc>
              <a:buFont typeface="Wingdings" pitchFamily="2" charset="2"/>
              <a:buChar char="v"/>
            </a:pPr>
            <a:r>
              <a:rPr lang="tr-TR" dirty="0"/>
              <a:t>5510 ve 5434 sayılı Sosyal Sigortalar ve Genel Sağlık Sigortası Kanunu’nun 81’inci maddesinde; 4’üncü maddenin birinci fıkrasının (c) bendi kapsamındaki sigortalılara bağlanan veya bağlanacak vazife malullük aylıkları ile bunların hak sahiplerine bağlanacak ölüm aylıklarının karşılığı olmak üzere, bu kapsamdaki sigortalılar için kamu idarelerinin bütçelerinden ayrılan sosyal güvenlik kurumlarına devlet primi ödeneklerinin % 20’si oranında ek karşılık primi alınacağı, ayrılan ek karşılık priminin tamamının kurum bütçelerinin yetkili makamlarca onaylanarak yürürlüğe girdiği tarihi takip eden aybaşlarından itibaren altı ay içinde ve aylık eşit taksitlerle ödeme işleminin tahakkuk ettirilmesi 05.05.2006 Tarih ve 2006/26159  Sayılı Yan Ödeme Kararnamesi uyarınca her yıl İdari Personelin I,II ve III sayılı cetvellerin Kadrolar ve dereceler itibarı ile tutturularak vize ettirilmesi. </a:t>
            </a:r>
          </a:p>
          <a:p>
            <a:pPr lvl="0" algn="just">
              <a:lnSpc>
                <a:spcPct val="150000"/>
              </a:lnSpc>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p:txBody>
      </p:sp>
    </p:spTree>
    <p:extLst>
      <p:ext uri="{BB962C8B-B14F-4D97-AF65-F5344CB8AC3E}">
        <p14:creationId xmlns:p14="http://schemas.microsoft.com/office/powerpoint/2010/main" val="13473715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6025" y="530725"/>
            <a:ext cx="4506095" cy="613957"/>
          </a:xfrm>
          <a:prstGeom prst="rect">
            <a:avLst/>
          </a:prstGeom>
        </p:spPr>
        <p:txBody>
          <a:bodyPr lIns="91425" tIns="91425" rIns="91425" bIns="91425" anchor="ctr" anchorCtr="0">
            <a:noAutofit/>
          </a:bodyPr>
          <a:lstStyle/>
          <a:p>
            <a:r>
              <a:rPr lang="tr-TR" dirty="0"/>
              <a:t>Tahakkuk </a:t>
            </a:r>
            <a:r>
              <a:rPr lang="tr-TR" dirty="0" smtClean="0"/>
              <a:t>İşleri</a:t>
            </a:r>
            <a:endParaRPr lang="tr-TR" dirty="0"/>
          </a:p>
        </p:txBody>
      </p:sp>
      <p:pic>
        <p:nvPicPr>
          <p:cNvPr id="18"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
        <p:nvSpPr>
          <p:cNvPr id="119" name="Shape 119"/>
          <p:cNvSpPr txBox="1"/>
          <p:nvPr/>
        </p:nvSpPr>
        <p:spPr>
          <a:xfrm>
            <a:off x="647564" y="1144682"/>
            <a:ext cx="8244916" cy="3875340"/>
          </a:xfrm>
          <a:prstGeom prst="rect">
            <a:avLst/>
          </a:prstGeom>
          <a:noFill/>
          <a:ln>
            <a:noFill/>
          </a:ln>
        </p:spPr>
        <p:txBody>
          <a:bodyPr lIns="91425" tIns="91425" rIns="91425" bIns="91425" anchor="t" anchorCtr="0">
            <a:noAutofit/>
          </a:bodyPr>
          <a:lstStyle/>
          <a:p>
            <a:pPr marL="285750" indent="-285750" algn="just">
              <a:lnSpc>
                <a:spcPct val="150000"/>
              </a:lnSpc>
              <a:buFont typeface="Wingdings" pitchFamily="2" charset="2"/>
              <a:buChar char="v"/>
            </a:pPr>
            <a:r>
              <a:rPr lang="tr-TR" dirty="0"/>
              <a:t>05.05.2006 Tarih ve 2006/26159 Sayılı Yan Ödeme Kararnamesi uyarınca her yıl İdari Personelin I,II ve III sayılı cetvellerin Kadrolar ve dereceler itibarı ile tutturularak vize ettirilmesi.</a:t>
            </a:r>
          </a:p>
          <a:p>
            <a:pPr marL="285750" lvl="0" indent="-285750" algn="just">
              <a:lnSpc>
                <a:spcPct val="150000"/>
              </a:lnSpc>
              <a:buFont typeface="Wingdings" pitchFamily="2" charset="2"/>
              <a:buChar char="v"/>
            </a:pPr>
            <a:r>
              <a:rPr lang="tr-TR" dirty="0"/>
              <a:t>4688 sayılı sendika kanununa göre Tüm Akademik ve İdari personele ait sendika yazışmaları yapılması. Her yıl Nisan ve Ekim aylarında en yüksek üyeye sahip Sağlık ve Eğitim kollarında sendikalar ile üst kurul toplantısı yapılması ve Mayıs ayında ise sendika üye sayısı tespiti için kurum içerisinde faaliyet gösteren tüm sendikaların davet edilerek en yüksek üyeye sahip Sağlık ve Eğitim kollarında sendikaların tespit edilmek üzere toplantının düzenlenmesi ve Yükseköğretim Kurumu ile Aile, Çalışma ve Sosyal Hizmetler Bakanlığına mayıs ayı sonuna kadar bildirilmesi. elin Üyelikten çekilmelerinin ilgili sendika genel merkezlerine bildirilmesi.</a:t>
            </a:r>
          </a:p>
          <a:p>
            <a:pPr marL="285750" lvl="0" indent="-285750" algn="just">
              <a:lnSpc>
                <a:spcPct val="150000"/>
              </a:lnSpc>
              <a:buFont typeface="Wingdings" pitchFamily="2" charset="2"/>
              <a:buChar char="v"/>
            </a:pPr>
            <a:r>
              <a:rPr lang="tr-TR" dirty="0"/>
              <a:t>2006 yılında yayınlanan 2006/10344 sayılı kararnamenin 152. maddesi uyarınca 657 sayılı DMK ve aynı kanunun uyarınca yan ödeme ve özel hizmet tazminatı ile ilgili cetvellerin vize ettirilmek üzere hazırlanması. </a:t>
            </a:r>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p:txBody>
      </p:sp>
    </p:spTree>
    <p:extLst>
      <p:ext uri="{BB962C8B-B14F-4D97-AF65-F5344CB8AC3E}">
        <p14:creationId xmlns:p14="http://schemas.microsoft.com/office/powerpoint/2010/main" val="39606623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ctrTitle"/>
          </p:nvPr>
        </p:nvSpPr>
        <p:spPr>
          <a:xfrm>
            <a:off x="4113600" y="2878750"/>
            <a:ext cx="4505699" cy="1159799"/>
          </a:xfrm>
          <a:prstGeom prst="rect">
            <a:avLst/>
          </a:prstGeom>
        </p:spPr>
        <p:txBody>
          <a:bodyPr lIns="91425" tIns="91425" rIns="91425" bIns="91425" anchor="b" anchorCtr="0">
            <a:noAutofit/>
          </a:bodyPr>
          <a:lstStyle/>
          <a:p>
            <a:pPr lvl="0" algn="just"/>
            <a:r>
              <a:rPr lang="tr-TR" sz="3200" dirty="0">
                <a:cs typeface="Times New Roman" pitchFamily="18" charset="0"/>
              </a:rPr>
              <a:t>PERSONEL DAİRESİ BAŞKANLIĞI</a:t>
            </a:r>
            <a:endParaRPr lang="en" sz="3200" dirty="0"/>
          </a:p>
        </p:txBody>
      </p:sp>
      <p:sp>
        <p:nvSpPr>
          <p:cNvPr id="135" name="Shape 135"/>
          <p:cNvSpPr txBox="1">
            <a:spLocks noGrp="1"/>
          </p:cNvSpPr>
          <p:nvPr>
            <p:ph type="subTitle" idx="1"/>
          </p:nvPr>
        </p:nvSpPr>
        <p:spPr>
          <a:xfrm>
            <a:off x="4113600" y="3983050"/>
            <a:ext cx="4505699" cy="784799"/>
          </a:xfrm>
          <a:prstGeom prst="rect">
            <a:avLst/>
          </a:prstGeom>
        </p:spPr>
        <p:txBody>
          <a:bodyPr lIns="91425" tIns="91425" rIns="91425" bIns="91425" anchor="t" anchorCtr="0">
            <a:noAutofit/>
          </a:bodyPr>
          <a:lstStyle/>
          <a:p>
            <a:r>
              <a:rPr lang="tr-TR" b="0" dirty="0" smtClean="0"/>
              <a:t>Daimi İşçi ve Sözleşmeli Personel Özlük</a:t>
            </a:r>
          </a:p>
          <a:p>
            <a:r>
              <a:rPr lang="tr-TR" b="0" dirty="0" smtClean="0"/>
              <a:t>İşleri Şube Müdürü</a:t>
            </a:r>
            <a:endParaRPr lang="en" dirty="0"/>
          </a:p>
        </p:txBody>
      </p:sp>
    </p:spTree>
    <p:extLst>
      <p:ext uri="{BB962C8B-B14F-4D97-AF65-F5344CB8AC3E}">
        <p14:creationId xmlns:p14="http://schemas.microsoft.com/office/powerpoint/2010/main" val="24733771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6025" y="530725"/>
            <a:ext cx="4506095" cy="613957"/>
          </a:xfrm>
          <a:prstGeom prst="rect">
            <a:avLst/>
          </a:prstGeom>
        </p:spPr>
        <p:txBody>
          <a:bodyPr lIns="91425" tIns="91425" rIns="91425" bIns="91425" anchor="ctr" anchorCtr="0">
            <a:noAutofit/>
          </a:bodyPr>
          <a:lstStyle/>
          <a:p>
            <a:r>
              <a:rPr lang="tr-TR" b="0" dirty="0"/>
              <a:t>Daimi İşçi ve Sözleşmeli Personel Özlük</a:t>
            </a:r>
            <a:br>
              <a:rPr lang="tr-TR" b="0" dirty="0"/>
            </a:br>
            <a:r>
              <a:rPr lang="tr-TR" b="0" dirty="0"/>
              <a:t>İşleri Şube Müdürü</a:t>
            </a:r>
            <a:endParaRPr lang="en" dirty="0"/>
          </a:p>
        </p:txBody>
      </p:sp>
      <p:pic>
        <p:nvPicPr>
          <p:cNvPr id="18"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
        <p:nvSpPr>
          <p:cNvPr id="119" name="Shape 119"/>
          <p:cNvSpPr txBox="1"/>
          <p:nvPr/>
        </p:nvSpPr>
        <p:spPr>
          <a:xfrm>
            <a:off x="683568" y="1332730"/>
            <a:ext cx="8041221" cy="3615283"/>
          </a:xfrm>
          <a:prstGeom prst="rect">
            <a:avLst/>
          </a:prstGeom>
          <a:noFill/>
          <a:ln>
            <a:noFill/>
          </a:ln>
        </p:spPr>
        <p:txBody>
          <a:bodyPr lIns="91425" tIns="91425" rIns="91425" bIns="91425" anchor="t" anchorCtr="0">
            <a:noAutofit/>
          </a:bodyPr>
          <a:lstStyle/>
          <a:p>
            <a:pPr marL="285750" lvl="0" indent="-285750" algn="just">
              <a:lnSpc>
                <a:spcPct val="150000"/>
              </a:lnSpc>
              <a:buFont typeface="Wingdings" panose="05000000000000000000" pitchFamily="2" charset="2"/>
              <a:buChar char="§"/>
            </a:pPr>
            <a:r>
              <a:rPr lang="tr-TR" b="1" u="sng" dirty="0" smtClean="0"/>
              <a:t>SÖZLEŞMELİ PERSONEL</a:t>
            </a:r>
          </a:p>
          <a:p>
            <a:pPr marL="285750" indent="-285750" algn="just">
              <a:lnSpc>
                <a:spcPct val="150000"/>
              </a:lnSpc>
              <a:buFont typeface="Wingdings" pitchFamily="2" charset="2"/>
              <a:buChar char="v"/>
            </a:pPr>
            <a:r>
              <a:rPr lang="tr-TR" dirty="0" smtClean="0"/>
              <a:t>Üniversitemizde istihdam edilmek üzere personel ihtiyacına göre Cumhurbaşkanlığından sözleşmeli personel kadrosu talep  edilmesi</a:t>
            </a:r>
          </a:p>
          <a:p>
            <a:pPr marL="285750" indent="-285750" algn="just">
              <a:lnSpc>
                <a:spcPct val="150000"/>
              </a:lnSpc>
              <a:buFont typeface="Wingdings" pitchFamily="2" charset="2"/>
              <a:buChar char="v"/>
            </a:pPr>
            <a:r>
              <a:rPr lang="tr-TR" dirty="0" smtClean="0"/>
              <a:t>Cumhurbaşkanlığından verilen izin ve kadro dahilinde yıl içerisinde sözleşmeli personel ilanının yazışmalarının yapılması</a:t>
            </a:r>
          </a:p>
          <a:p>
            <a:pPr marL="285750" indent="-285750" algn="just">
              <a:lnSpc>
                <a:spcPct val="150000"/>
              </a:lnSpc>
              <a:buFont typeface="Wingdings" pitchFamily="2" charset="2"/>
              <a:buChar char="v"/>
            </a:pPr>
            <a:r>
              <a:rPr lang="tr-TR" dirty="0" smtClean="0"/>
              <a:t>Belirlenen tarihlerde Resmi Gazete ve Üniversitemiz web sayfasında ilan edilmesi</a:t>
            </a:r>
          </a:p>
          <a:p>
            <a:pPr marL="285750" indent="-285750" algn="just">
              <a:lnSpc>
                <a:spcPct val="150000"/>
              </a:lnSpc>
              <a:buFont typeface="Wingdings" pitchFamily="2" charset="2"/>
              <a:buChar char="v"/>
            </a:pPr>
            <a:r>
              <a:rPr lang="tr-TR" dirty="0" smtClean="0"/>
              <a:t>Sözleşmeli Personel İlanına başvuruda bulunan tüm adayların başvurularını nitelik kodlarına göre sıralanması</a:t>
            </a:r>
          </a:p>
          <a:p>
            <a:pPr marL="285750" indent="-285750" algn="just">
              <a:lnSpc>
                <a:spcPct val="150000"/>
              </a:lnSpc>
              <a:buFont typeface="Wingdings" pitchFamily="2" charset="2"/>
              <a:buChar char="v"/>
            </a:pPr>
            <a:r>
              <a:rPr lang="tr-TR" dirty="0" smtClean="0"/>
              <a:t>Komisyon Raporlarının hazırlanması asil ve yedek olarak belirlenmesi</a:t>
            </a:r>
          </a:p>
          <a:p>
            <a:pPr marL="285750" indent="-285750" algn="just">
              <a:lnSpc>
                <a:spcPct val="150000"/>
              </a:lnSpc>
              <a:buFont typeface="Wingdings" pitchFamily="2" charset="2"/>
              <a:buChar char="v"/>
            </a:pPr>
            <a:r>
              <a:rPr lang="tr-TR" dirty="0" smtClean="0"/>
              <a:t>Başvuru sonucunda asil ve yedek olarak kazananların Üniversitemiz web sayfasında yayımlanması</a:t>
            </a:r>
          </a:p>
          <a:p>
            <a:pPr marL="285750" lvl="0" indent="-285750" algn="just">
              <a:lnSpc>
                <a:spcPct val="150000"/>
              </a:lnSpc>
              <a:buFont typeface="Wingdings" pitchFamily="2" charset="2"/>
              <a:buChar char="v"/>
            </a:pPr>
            <a:endParaRPr lang="tr-TR" dirty="0" smtClean="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p:txBody>
      </p:sp>
    </p:spTree>
    <p:extLst>
      <p:ext uri="{BB962C8B-B14F-4D97-AF65-F5344CB8AC3E}">
        <p14:creationId xmlns:p14="http://schemas.microsoft.com/office/powerpoint/2010/main" val="26403783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6025" y="530725"/>
            <a:ext cx="4506095" cy="613957"/>
          </a:xfrm>
          <a:prstGeom prst="rect">
            <a:avLst/>
          </a:prstGeom>
        </p:spPr>
        <p:txBody>
          <a:bodyPr lIns="91425" tIns="91425" rIns="91425" bIns="91425" anchor="ctr" anchorCtr="0">
            <a:noAutofit/>
          </a:bodyPr>
          <a:lstStyle/>
          <a:p>
            <a:r>
              <a:rPr lang="tr-TR" dirty="0"/>
              <a:t>Personel Daire Başkanlığının Yetki, Görev ve Sorumlulukları</a:t>
            </a:r>
          </a:p>
        </p:txBody>
      </p:sp>
      <p:sp>
        <p:nvSpPr>
          <p:cNvPr id="119" name="Shape 119"/>
          <p:cNvSpPr txBox="1"/>
          <p:nvPr/>
        </p:nvSpPr>
        <p:spPr>
          <a:xfrm>
            <a:off x="1146025" y="1680000"/>
            <a:ext cx="7540800" cy="716700"/>
          </a:xfrm>
          <a:prstGeom prst="rect">
            <a:avLst/>
          </a:prstGeom>
          <a:noFill/>
          <a:ln>
            <a:noFill/>
          </a:ln>
        </p:spPr>
        <p:txBody>
          <a:bodyPr lIns="91425" tIns="91425" rIns="91425" bIns="91425" anchor="t" anchorCtr="0">
            <a:noAutofit/>
          </a:bodyPr>
          <a:lstStyle/>
          <a:p>
            <a:pPr lvl="0" rtl="0">
              <a:spcBef>
                <a:spcPts val="600"/>
              </a:spcBef>
              <a:buNone/>
            </a:pPr>
            <a:endParaRPr lang="en" sz="1200" b="1" dirty="0">
              <a:solidFill>
                <a:srgbClr val="114454"/>
              </a:solidFill>
              <a:latin typeface="+mj-lt"/>
              <a:ea typeface="Nixie One"/>
              <a:cs typeface="Nixie One"/>
              <a:sym typeface="Nixie One"/>
            </a:endParaRPr>
          </a:p>
        </p:txBody>
      </p:sp>
      <p:sp>
        <p:nvSpPr>
          <p:cNvPr id="120" name="Shape 120"/>
          <p:cNvSpPr txBox="1"/>
          <p:nvPr/>
        </p:nvSpPr>
        <p:spPr>
          <a:xfrm>
            <a:off x="1146025" y="2536268"/>
            <a:ext cx="3460499" cy="1913699"/>
          </a:xfrm>
          <a:prstGeom prst="rect">
            <a:avLst/>
          </a:prstGeom>
          <a:noFill/>
          <a:ln>
            <a:noFill/>
          </a:ln>
        </p:spPr>
        <p:txBody>
          <a:bodyPr lIns="91425" tIns="91425" rIns="91425" bIns="91425" anchor="t" anchorCtr="0">
            <a:noAutofit/>
          </a:bodyPr>
          <a:lstStyle/>
          <a:p>
            <a:pPr marL="171450" indent="-171450" algn="just">
              <a:lnSpc>
                <a:spcPct val="150000"/>
              </a:lnSpc>
              <a:spcBef>
                <a:spcPts val="600"/>
              </a:spcBef>
              <a:buFont typeface="Wingdings" pitchFamily="2" charset="2"/>
              <a:buChar char="v"/>
            </a:pPr>
            <a:r>
              <a:rPr lang="tr-TR" sz="1100" b="1" dirty="0">
                <a:solidFill>
                  <a:srgbClr val="114454"/>
                </a:solidFill>
                <a:latin typeface="Nixie One"/>
                <a:ea typeface="Nixie One"/>
                <a:cs typeface="Nixie One"/>
              </a:rPr>
              <a:t>Üniversitemizin insan gücü planlaması ve personel politikasıyla  ilgili çalışmalarını yapmak, ihtiyaç duyulan ve  mevcut personelin kadro iptal – </a:t>
            </a:r>
            <a:r>
              <a:rPr lang="tr-TR" sz="1100" b="1" dirty="0" smtClean="0">
                <a:solidFill>
                  <a:srgbClr val="114454"/>
                </a:solidFill>
                <a:latin typeface="Nixie One"/>
                <a:ea typeface="Nixie One"/>
                <a:cs typeface="Nixie One"/>
              </a:rPr>
              <a:t>ihdas  işlemlerini yapmak, merkez </a:t>
            </a:r>
            <a:r>
              <a:rPr lang="tr-TR" sz="1100" b="1" dirty="0">
                <a:solidFill>
                  <a:srgbClr val="114454"/>
                </a:solidFill>
                <a:latin typeface="Nixie One"/>
                <a:ea typeface="Nixie One"/>
                <a:cs typeface="Nixie One"/>
              </a:rPr>
              <a:t>ve taşra teşkilatı itibariyle personel kayıtlarını tutmak.</a:t>
            </a:r>
          </a:p>
          <a:p>
            <a:pPr lvl="0" rtl="0">
              <a:spcBef>
                <a:spcPts val="600"/>
              </a:spcBef>
              <a:buNone/>
            </a:pPr>
            <a:endParaRPr lang="en" sz="1100" b="1" dirty="0">
              <a:solidFill>
                <a:srgbClr val="114454"/>
              </a:solidFill>
              <a:latin typeface="+mj-lt"/>
              <a:ea typeface="Nixie One"/>
              <a:cs typeface="Nixie One"/>
              <a:sym typeface="Nixie One"/>
            </a:endParaRPr>
          </a:p>
        </p:txBody>
      </p:sp>
      <p:sp>
        <p:nvSpPr>
          <p:cNvPr id="121" name="Shape 121"/>
          <p:cNvSpPr txBox="1"/>
          <p:nvPr/>
        </p:nvSpPr>
        <p:spPr>
          <a:xfrm>
            <a:off x="5074908" y="2536268"/>
            <a:ext cx="3611699" cy="1913699"/>
          </a:xfrm>
          <a:prstGeom prst="rect">
            <a:avLst/>
          </a:prstGeom>
          <a:noFill/>
          <a:ln>
            <a:noFill/>
          </a:ln>
        </p:spPr>
        <p:txBody>
          <a:bodyPr lIns="91425" tIns="91425" rIns="91425" bIns="91425" anchor="t" anchorCtr="0">
            <a:noAutofit/>
          </a:bodyPr>
          <a:lstStyle/>
          <a:p>
            <a:pPr marL="171450" indent="-171450" algn="just">
              <a:lnSpc>
                <a:spcPct val="150000"/>
              </a:lnSpc>
              <a:spcBef>
                <a:spcPts val="600"/>
              </a:spcBef>
              <a:buFont typeface="Wingdings" pitchFamily="2" charset="2"/>
              <a:buChar char="v"/>
            </a:pPr>
            <a:r>
              <a:rPr lang="tr-TR" sz="1100" b="1" dirty="0">
                <a:solidFill>
                  <a:srgbClr val="114454"/>
                </a:solidFill>
                <a:latin typeface="Nixie One"/>
                <a:ea typeface="Nixie One"/>
                <a:cs typeface="Nixie One"/>
              </a:rPr>
              <a:t>Personel </a:t>
            </a:r>
            <a:r>
              <a:rPr lang="tr-TR" sz="1100" b="1" dirty="0" smtClean="0">
                <a:solidFill>
                  <a:srgbClr val="114454"/>
                </a:solidFill>
                <a:latin typeface="Nixie One"/>
                <a:ea typeface="Nixie One"/>
                <a:cs typeface="Nixie One"/>
              </a:rPr>
              <a:t>sisteminin </a:t>
            </a:r>
            <a:r>
              <a:rPr lang="tr-TR" sz="1100" b="1" dirty="0">
                <a:solidFill>
                  <a:srgbClr val="114454"/>
                </a:solidFill>
                <a:latin typeface="Nixie One"/>
                <a:ea typeface="Nixie One"/>
                <a:cs typeface="Nixie One"/>
              </a:rPr>
              <a:t>geliştirilmesi ile ilgili projeler üretmek ve Rektörlük Makamına teklifte bulunmak.</a:t>
            </a:r>
          </a:p>
        </p:txBody>
      </p:sp>
      <p:pic>
        <p:nvPicPr>
          <p:cNvPr id="19"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
        <p:nvSpPr>
          <p:cNvPr id="72" name="Shape 247"/>
          <p:cNvSpPr/>
          <p:nvPr/>
        </p:nvSpPr>
        <p:spPr>
          <a:xfrm>
            <a:off x="2385040" y="1566733"/>
            <a:ext cx="6301786" cy="749699"/>
          </a:xfrm>
          <a:prstGeom prst="homePlate">
            <a:avLst>
              <a:gd name="adj" fmla="val 35440"/>
            </a:avLst>
          </a:prstGeom>
          <a:solidFill>
            <a:srgbClr val="165751"/>
          </a:solidFill>
          <a:ln>
            <a:noFill/>
          </a:ln>
        </p:spPr>
        <p:txBody>
          <a:bodyPr lIns="91425" tIns="45700" rIns="91425" bIns="45700" anchor="ctr" anchorCtr="0">
            <a:noAutofit/>
          </a:bodyPr>
          <a:lstStyle/>
          <a:p>
            <a:pPr marL="0" marR="0" lvl="0" indent="-69850" algn="l" rtl="0">
              <a:lnSpc>
                <a:spcPct val="100000"/>
              </a:lnSpc>
              <a:spcBef>
                <a:spcPts val="0"/>
              </a:spcBef>
              <a:spcAft>
                <a:spcPts val="0"/>
              </a:spcAft>
              <a:buNone/>
            </a:pPr>
            <a:endParaRPr/>
          </a:p>
        </p:txBody>
      </p:sp>
      <p:sp>
        <p:nvSpPr>
          <p:cNvPr id="73" name="Shape 250"/>
          <p:cNvSpPr/>
          <p:nvPr/>
        </p:nvSpPr>
        <p:spPr>
          <a:xfrm>
            <a:off x="1518412" y="1439212"/>
            <a:ext cx="888600" cy="880199"/>
          </a:xfrm>
          <a:custGeom>
            <a:avLst/>
            <a:gdLst/>
            <a:ahLst/>
            <a:cxnLst/>
            <a:rect l="0" t="0" r="0" b="0"/>
            <a:pathLst>
              <a:path w="120000" h="120000" extrusionOk="0">
                <a:moveTo>
                  <a:pt x="552" y="0"/>
                </a:moveTo>
                <a:lnTo>
                  <a:pt x="120000" y="17302"/>
                </a:lnTo>
                <a:lnTo>
                  <a:pt x="120000" y="119999"/>
                </a:lnTo>
                <a:lnTo>
                  <a:pt x="0" y="120000"/>
                </a:lnTo>
                <a:cubicBezTo>
                  <a:pt x="184" y="79999"/>
                  <a:pt x="368" y="40000"/>
                  <a:pt x="552" y="0"/>
                </a:cubicBezTo>
                <a:close/>
              </a:path>
            </a:pathLst>
          </a:custGeom>
          <a:solidFill>
            <a:srgbClr val="0F3D38"/>
          </a:solidFill>
          <a:ln>
            <a:noFill/>
          </a:ln>
        </p:spPr>
        <p:txBody>
          <a:bodyPr lIns="91425" tIns="45700" rIns="91425" bIns="45700" anchor="ctr" anchorCtr="0">
            <a:noAutofit/>
          </a:bodyPr>
          <a:lstStyle/>
          <a:p>
            <a:pPr marL="0" marR="0" lvl="0" indent="0" algn="ctr" rtl="0">
              <a:spcBef>
                <a:spcPts val="0"/>
              </a:spcBef>
              <a:buNone/>
            </a:pPr>
            <a:endParaRPr sz="2400" b="0" i="0" u="none" strike="noStrike" cap="none">
              <a:solidFill>
                <a:srgbClr val="FFFFFF"/>
              </a:solidFill>
              <a:latin typeface="Arial"/>
              <a:ea typeface="Arial"/>
              <a:cs typeface="Arial"/>
              <a:sym typeface="Arial"/>
            </a:endParaRPr>
          </a:p>
        </p:txBody>
      </p:sp>
      <p:sp>
        <p:nvSpPr>
          <p:cNvPr id="76" name="Shape 261"/>
          <p:cNvSpPr txBox="1"/>
          <p:nvPr/>
        </p:nvSpPr>
        <p:spPr>
          <a:xfrm>
            <a:off x="2504958" y="1699936"/>
            <a:ext cx="596699" cy="449700"/>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en" sz="2400" b="1" i="0" u="none" strike="noStrike" cap="none" dirty="0" smtClean="0">
                <a:solidFill>
                  <a:srgbClr val="FFFFFF"/>
                </a:solidFill>
                <a:latin typeface="Nixie One"/>
                <a:ea typeface="Nixie One"/>
                <a:cs typeface="Nixie One"/>
                <a:sym typeface="Nixie One"/>
              </a:rPr>
              <a:t>0</a:t>
            </a:r>
            <a:r>
              <a:rPr lang="tr-TR" sz="2400" b="1" i="0" u="none" strike="noStrike" cap="none" dirty="0" smtClean="0">
                <a:solidFill>
                  <a:srgbClr val="FFFFFF"/>
                </a:solidFill>
                <a:latin typeface="Nixie One"/>
                <a:ea typeface="Nixie One"/>
                <a:cs typeface="Nixie One"/>
                <a:sym typeface="Nixie One"/>
              </a:rPr>
              <a:t>1</a:t>
            </a:r>
            <a:endParaRPr lang="en" sz="2400" b="1" i="0" u="none" strike="noStrike" cap="none" dirty="0">
              <a:solidFill>
                <a:srgbClr val="FFFFFF"/>
              </a:solidFill>
              <a:latin typeface="Nixie One"/>
              <a:ea typeface="Nixie One"/>
              <a:cs typeface="Nixie One"/>
              <a:sym typeface="Nixie One"/>
            </a:endParaRPr>
          </a:p>
        </p:txBody>
      </p:sp>
      <p:sp>
        <p:nvSpPr>
          <p:cNvPr id="77" name="Shape 263"/>
          <p:cNvSpPr txBox="1"/>
          <p:nvPr/>
        </p:nvSpPr>
        <p:spPr>
          <a:xfrm>
            <a:off x="3157767" y="1823218"/>
            <a:ext cx="5374673" cy="460500"/>
          </a:xfrm>
          <a:prstGeom prst="rect">
            <a:avLst/>
          </a:prstGeom>
          <a:noFill/>
          <a:ln>
            <a:noFill/>
          </a:ln>
        </p:spPr>
        <p:txBody>
          <a:bodyPr lIns="91425" tIns="45700" rIns="91425" bIns="45700" anchor="ctr" anchorCtr="0">
            <a:noAutofit/>
          </a:bodyPr>
          <a:lstStyle/>
          <a:p>
            <a:pPr lvl="0" algn="just">
              <a:lnSpc>
                <a:spcPct val="150000"/>
              </a:lnSpc>
              <a:spcBef>
                <a:spcPts val="600"/>
              </a:spcBef>
            </a:pPr>
            <a:r>
              <a:rPr lang="tr-TR" sz="1100" b="1" dirty="0" smtClean="0">
                <a:solidFill>
                  <a:schemeClr val="bg1"/>
                </a:solidFill>
                <a:latin typeface="Nixie One"/>
                <a:ea typeface="Nixie One"/>
                <a:cs typeface="Nixie One"/>
              </a:rPr>
              <a:t>Personel </a:t>
            </a:r>
            <a:r>
              <a:rPr lang="tr-TR" sz="1100" b="1" dirty="0">
                <a:solidFill>
                  <a:schemeClr val="bg1"/>
                </a:solidFill>
                <a:latin typeface="Nixie One"/>
                <a:ea typeface="Nixie One"/>
                <a:cs typeface="Nixie One"/>
              </a:rPr>
              <a:t>Daire Başkanlığının temel görevi Yükseköğretim Kurumları Teşkilatı ile ilgili 124 sayılı Kanunun  Hükmünde Kararnamenin 29. Maddesi gereğince;</a:t>
            </a:r>
          </a:p>
          <a:p>
            <a:pPr lvl="0">
              <a:spcBef>
                <a:spcPts val="600"/>
              </a:spcBef>
            </a:pPr>
            <a:endParaRPr lang="en" sz="1100" b="1" dirty="0">
              <a:solidFill>
                <a:schemeClr val="bg1"/>
              </a:solidFill>
              <a:latin typeface="Nixie One"/>
              <a:ea typeface="Nixie One"/>
              <a:cs typeface="Nixie One"/>
              <a:sym typeface="Nixie One"/>
            </a:endParaRPr>
          </a:p>
        </p:txBody>
      </p:sp>
      <p:grpSp>
        <p:nvGrpSpPr>
          <p:cNvPr id="78" name="Shape 273"/>
          <p:cNvGrpSpPr/>
          <p:nvPr/>
        </p:nvGrpSpPr>
        <p:grpSpPr>
          <a:xfrm>
            <a:off x="1811090" y="1772234"/>
            <a:ext cx="333902" cy="333902"/>
            <a:chOff x="5941025" y="3634400"/>
            <a:chExt cx="467650" cy="467650"/>
          </a:xfrm>
        </p:grpSpPr>
        <p:sp>
          <p:nvSpPr>
            <p:cNvPr id="79" name="Shape 274"/>
            <p:cNvSpPr/>
            <p:nvPr/>
          </p:nvSpPr>
          <p:spPr>
            <a:xfrm>
              <a:off x="5941025" y="3634400"/>
              <a:ext cx="467650" cy="467650"/>
            </a:xfrm>
            <a:custGeom>
              <a:avLst/>
              <a:gdLst/>
              <a:ahLst/>
              <a:cxnLst/>
              <a:rect l="0" t="0" r="0" b="0"/>
              <a:pathLst>
                <a:path w="18706" h="18706" fill="none" extrusionOk="0">
                  <a:moveTo>
                    <a:pt x="9353" y="1"/>
                  </a:moveTo>
                  <a:lnTo>
                    <a:pt x="9353" y="1"/>
                  </a:lnTo>
                  <a:lnTo>
                    <a:pt x="8866" y="25"/>
                  </a:lnTo>
                  <a:lnTo>
                    <a:pt x="8403" y="50"/>
                  </a:lnTo>
                  <a:lnTo>
                    <a:pt x="7940" y="123"/>
                  </a:lnTo>
                  <a:lnTo>
                    <a:pt x="7478" y="196"/>
                  </a:lnTo>
                  <a:lnTo>
                    <a:pt x="7015" y="293"/>
                  </a:lnTo>
                  <a:lnTo>
                    <a:pt x="6577" y="439"/>
                  </a:lnTo>
                  <a:lnTo>
                    <a:pt x="6138" y="585"/>
                  </a:lnTo>
                  <a:lnTo>
                    <a:pt x="5724" y="732"/>
                  </a:lnTo>
                  <a:lnTo>
                    <a:pt x="5310" y="926"/>
                  </a:lnTo>
                  <a:lnTo>
                    <a:pt x="4896" y="1146"/>
                  </a:lnTo>
                  <a:lnTo>
                    <a:pt x="4506" y="1365"/>
                  </a:lnTo>
                  <a:lnTo>
                    <a:pt x="4117" y="1608"/>
                  </a:lnTo>
                  <a:lnTo>
                    <a:pt x="3751" y="1876"/>
                  </a:lnTo>
                  <a:lnTo>
                    <a:pt x="3410" y="2144"/>
                  </a:lnTo>
                  <a:lnTo>
                    <a:pt x="3069" y="2436"/>
                  </a:lnTo>
                  <a:lnTo>
                    <a:pt x="2753" y="2753"/>
                  </a:lnTo>
                  <a:lnTo>
                    <a:pt x="2436" y="3070"/>
                  </a:lnTo>
                  <a:lnTo>
                    <a:pt x="2144" y="3411"/>
                  </a:lnTo>
                  <a:lnTo>
                    <a:pt x="1876" y="3752"/>
                  </a:lnTo>
                  <a:lnTo>
                    <a:pt x="1608" y="4117"/>
                  </a:lnTo>
                  <a:lnTo>
                    <a:pt x="1365" y="4507"/>
                  </a:lnTo>
                  <a:lnTo>
                    <a:pt x="1145" y="4896"/>
                  </a:lnTo>
                  <a:lnTo>
                    <a:pt x="926" y="5310"/>
                  </a:lnTo>
                  <a:lnTo>
                    <a:pt x="731" y="5724"/>
                  </a:lnTo>
                  <a:lnTo>
                    <a:pt x="585" y="6138"/>
                  </a:lnTo>
                  <a:lnTo>
                    <a:pt x="439" y="6577"/>
                  </a:lnTo>
                  <a:lnTo>
                    <a:pt x="293" y="7015"/>
                  </a:lnTo>
                  <a:lnTo>
                    <a:pt x="196" y="7478"/>
                  </a:lnTo>
                  <a:lnTo>
                    <a:pt x="123" y="7941"/>
                  </a:lnTo>
                  <a:lnTo>
                    <a:pt x="49" y="8403"/>
                  </a:lnTo>
                  <a:lnTo>
                    <a:pt x="25" y="8866"/>
                  </a:lnTo>
                  <a:lnTo>
                    <a:pt x="1" y="9353"/>
                  </a:lnTo>
                  <a:lnTo>
                    <a:pt x="1" y="9353"/>
                  </a:lnTo>
                  <a:lnTo>
                    <a:pt x="25" y="9840"/>
                  </a:lnTo>
                  <a:lnTo>
                    <a:pt x="49" y="10303"/>
                  </a:lnTo>
                  <a:lnTo>
                    <a:pt x="123" y="10766"/>
                  </a:lnTo>
                  <a:lnTo>
                    <a:pt x="196" y="11229"/>
                  </a:lnTo>
                  <a:lnTo>
                    <a:pt x="293" y="11691"/>
                  </a:lnTo>
                  <a:lnTo>
                    <a:pt x="439" y="12130"/>
                  </a:lnTo>
                  <a:lnTo>
                    <a:pt x="585" y="12568"/>
                  </a:lnTo>
                  <a:lnTo>
                    <a:pt x="731" y="12982"/>
                  </a:lnTo>
                  <a:lnTo>
                    <a:pt x="926" y="13396"/>
                  </a:lnTo>
                  <a:lnTo>
                    <a:pt x="1145" y="13810"/>
                  </a:lnTo>
                  <a:lnTo>
                    <a:pt x="1365" y="14200"/>
                  </a:lnTo>
                  <a:lnTo>
                    <a:pt x="1608" y="14590"/>
                  </a:lnTo>
                  <a:lnTo>
                    <a:pt x="1876" y="14955"/>
                  </a:lnTo>
                  <a:lnTo>
                    <a:pt x="2144" y="15296"/>
                  </a:lnTo>
                  <a:lnTo>
                    <a:pt x="2436" y="15637"/>
                  </a:lnTo>
                  <a:lnTo>
                    <a:pt x="2753" y="15953"/>
                  </a:lnTo>
                  <a:lnTo>
                    <a:pt x="3069" y="16270"/>
                  </a:lnTo>
                  <a:lnTo>
                    <a:pt x="3410" y="16562"/>
                  </a:lnTo>
                  <a:lnTo>
                    <a:pt x="3751" y="16830"/>
                  </a:lnTo>
                  <a:lnTo>
                    <a:pt x="4117" y="17098"/>
                  </a:lnTo>
                  <a:lnTo>
                    <a:pt x="4506" y="17342"/>
                  </a:lnTo>
                  <a:lnTo>
                    <a:pt x="4896" y="17561"/>
                  </a:lnTo>
                  <a:lnTo>
                    <a:pt x="5310" y="17780"/>
                  </a:lnTo>
                  <a:lnTo>
                    <a:pt x="5724" y="17975"/>
                  </a:lnTo>
                  <a:lnTo>
                    <a:pt x="6138" y="18121"/>
                  </a:lnTo>
                  <a:lnTo>
                    <a:pt x="6577" y="18267"/>
                  </a:lnTo>
                  <a:lnTo>
                    <a:pt x="7015" y="18413"/>
                  </a:lnTo>
                  <a:lnTo>
                    <a:pt x="7478" y="18511"/>
                  </a:lnTo>
                  <a:lnTo>
                    <a:pt x="7940" y="18584"/>
                  </a:lnTo>
                  <a:lnTo>
                    <a:pt x="8403" y="18657"/>
                  </a:lnTo>
                  <a:lnTo>
                    <a:pt x="8866" y="18681"/>
                  </a:lnTo>
                  <a:lnTo>
                    <a:pt x="9353" y="18706"/>
                  </a:lnTo>
                  <a:lnTo>
                    <a:pt x="9353" y="18706"/>
                  </a:lnTo>
                  <a:lnTo>
                    <a:pt x="9840" y="18681"/>
                  </a:lnTo>
                  <a:lnTo>
                    <a:pt x="10303" y="18657"/>
                  </a:lnTo>
                  <a:lnTo>
                    <a:pt x="10766" y="18584"/>
                  </a:lnTo>
                  <a:lnTo>
                    <a:pt x="11228" y="18511"/>
                  </a:lnTo>
                  <a:lnTo>
                    <a:pt x="11691" y="18413"/>
                  </a:lnTo>
                  <a:lnTo>
                    <a:pt x="12130" y="18267"/>
                  </a:lnTo>
                  <a:lnTo>
                    <a:pt x="12568" y="18121"/>
                  </a:lnTo>
                  <a:lnTo>
                    <a:pt x="12982" y="17975"/>
                  </a:lnTo>
                  <a:lnTo>
                    <a:pt x="13396" y="17780"/>
                  </a:lnTo>
                  <a:lnTo>
                    <a:pt x="13810" y="17561"/>
                  </a:lnTo>
                  <a:lnTo>
                    <a:pt x="14200" y="17342"/>
                  </a:lnTo>
                  <a:lnTo>
                    <a:pt x="14589" y="17098"/>
                  </a:lnTo>
                  <a:lnTo>
                    <a:pt x="14955" y="16830"/>
                  </a:lnTo>
                  <a:lnTo>
                    <a:pt x="15296" y="16562"/>
                  </a:lnTo>
                  <a:lnTo>
                    <a:pt x="15637" y="16270"/>
                  </a:lnTo>
                  <a:lnTo>
                    <a:pt x="15953" y="15953"/>
                  </a:lnTo>
                  <a:lnTo>
                    <a:pt x="16270" y="15637"/>
                  </a:lnTo>
                  <a:lnTo>
                    <a:pt x="16562" y="15296"/>
                  </a:lnTo>
                  <a:lnTo>
                    <a:pt x="16830" y="14955"/>
                  </a:lnTo>
                  <a:lnTo>
                    <a:pt x="17098" y="14590"/>
                  </a:lnTo>
                  <a:lnTo>
                    <a:pt x="17341" y="14200"/>
                  </a:lnTo>
                  <a:lnTo>
                    <a:pt x="17561" y="13810"/>
                  </a:lnTo>
                  <a:lnTo>
                    <a:pt x="17780" y="13396"/>
                  </a:lnTo>
                  <a:lnTo>
                    <a:pt x="17975" y="12982"/>
                  </a:lnTo>
                  <a:lnTo>
                    <a:pt x="18121" y="12568"/>
                  </a:lnTo>
                  <a:lnTo>
                    <a:pt x="18267" y="12130"/>
                  </a:lnTo>
                  <a:lnTo>
                    <a:pt x="18413" y="11691"/>
                  </a:lnTo>
                  <a:lnTo>
                    <a:pt x="18511" y="11229"/>
                  </a:lnTo>
                  <a:lnTo>
                    <a:pt x="18584" y="10766"/>
                  </a:lnTo>
                  <a:lnTo>
                    <a:pt x="18657" y="10303"/>
                  </a:lnTo>
                  <a:lnTo>
                    <a:pt x="18681" y="9840"/>
                  </a:lnTo>
                  <a:lnTo>
                    <a:pt x="18705" y="9353"/>
                  </a:lnTo>
                  <a:lnTo>
                    <a:pt x="18705" y="9353"/>
                  </a:lnTo>
                  <a:lnTo>
                    <a:pt x="18681" y="8866"/>
                  </a:lnTo>
                  <a:lnTo>
                    <a:pt x="18657" y="8403"/>
                  </a:lnTo>
                  <a:lnTo>
                    <a:pt x="18584" y="7941"/>
                  </a:lnTo>
                  <a:lnTo>
                    <a:pt x="18511" y="7478"/>
                  </a:lnTo>
                  <a:lnTo>
                    <a:pt x="18413" y="7015"/>
                  </a:lnTo>
                  <a:lnTo>
                    <a:pt x="18267" y="6577"/>
                  </a:lnTo>
                  <a:lnTo>
                    <a:pt x="18121" y="6138"/>
                  </a:lnTo>
                  <a:lnTo>
                    <a:pt x="17975" y="5724"/>
                  </a:lnTo>
                  <a:lnTo>
                    <a:pt x="17780" y="5310"/>
                  </a:lnTo>
                  <a:lnTo>
                    <a:pt x="17561" y="4896"/>
                  </a:lnTo>
                  <a:lnTo>
                    <a:pt x="17341" y="4507"/>
                  </a:lnTo>
                  <a:lnTo>
                    <a:pt x="17098" y="4117"/>
                  </a:lnTo>
                  <a:lnTo>
                    <a:pt x="16830" y="3752"/>
                  </a:lnTo>
                  <a:lnTo>
                    <a:pt x="16562" y="3411"/>
                  </a:lnTo>
                  <a:lnTo>
                    <a:pt x="16270" y="3070"/>
                  </a:lnTo>
                  <a:lnTo>
                    <a:pt x="15953" y="2753"/>
                  </a:lnTo>
                  <a:lnTo>
                    <a:pt x="15637" y="2436"/>
                  </a:lnTo>
                  <a:lnTo>
                    <a:pt x="15296" y="2144"/>
                  </a:lnTo>
                  <a:lnTo>
                    <a:pt x="14955" y="1876"/>
                  </a:lnTo>
                  <a:lnTo>
                    <a:pt x="14589" y="1608"/>
                  </a:lnTo>
                  <a:lnTo>
                    <a:pt x="14200" y="1365"/>
                  </a:lnTo>
                  <a:lnTo>
                    <a:pt x="13810" y="1146"/>
                  </a:lnTo>
                  <a:lnTo>
                    <a:pt x="13396" y="926"/>
                  </a:lnTo>
                  <a:lnTo>
                    <a:pt x="12982" y="732"/>
                  </a:lnTo>
                  <a:lnTo>
                    <a:pt x="12568" y="585"/>
                  </a:lnTo>
                  <a:lnTo>
                    <a:pt x="12130" y="439"/>
                  </a:lnTo>
                  <a:lnTo>
                    <a:pt x="11691" y="293"/>
                  </a:lnTo>
                  <a:lnTo>
                    <a:pt x="11228" y="196"/>
                  </a:lnTo>
                  <a:lnTo>
                    <a:pt x="10766" y="123"/>
                  </a:lnTo>
                  <a:lnTo>
                    <a:pt x="10303" y="50"/>
                  </a:lnTo>
                  <a:lnTo>
                    <a:pt x="9840" y="25"/>
                  </a:lnTo>
                  <a:lnTo>
                    <a:pt x="9353" y="1"/>
                  </a:lnTo>
                  <a:lnTo>
                    <a:pt x="9353" y="1"/>
                  </a:lnTo>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0" name="Shape 275"/>
            <p:cNvSpPr/>
            <p:nvPr/>
          </p:nvSpPr>
          <p:spPr>
            <a:xfrm>
              <a:off x="6211975" y="3753150"/>
              <a:ext cx="19525" cy="18900"/>
            </a:xfrm>
            <a:custGeom>
              <a:avLst/>
              <a:gdLst/>
              <a:ahLst/>
              <a:cxnLst/>
              <a:rect l="0" t="0" r="0" b="0"/>
              <a:pathLst>
                <a:path w="781" h="756" fill="none" extrusionOk="0">
                  <a:moveTo>
                    <a:pt x="585" y="0"/>
                  </a:moveTo>
                  <a:lnTo>
                    <a:pt x="585" y="0"/>
                  </a:lnTo>
                  <a:lnTo>
                    <a:pt x="658" y="24"/>
                  </a:lnTo>
                  <a:lnTo>
                    <a:pt x="707" y="49"/>
                  </a:lnTo>
                  <a:lnTo>
                    <a:pt x="756" y="122"/>
                  </a:lnTo>
                  <a:lnTo>
                    <a:pt x="780" y="195"/>
                  </a:lnTo>
                  <a:lnTo>
                    <a:pt x="780" y="195"/>
                  </a:lnTo>
                  <a:lnTo>
                    <a:pt x="756" y="268"/>
                  </a:lnTo>
                  <a:lnTo>
                    <a:pt x="707" y="390"/>
                  </a:lnTo>
                  <a:lnTo>
                    <a:pt x="658" y="487"/>
                  </a:lnTo>
                  <a:lnTo>
                    <a:pt x="585" y="560"/>
                  </a:lnTo>
                  <a:lnTo>
                    <a:pt x="585" y="560"/>
                  </a:lnTo>
                  <a:lnTo>
                    <a:pt x="488" y="633"/>
                  </a:lnTo>
                  <a:lnTo>
                    <a:pt x="390" y="706"/>
                  </a:lnTo>
                  <a:lnTo>
                    <a:pt x="293" y="755"/>
                  </a:lnTo>
                  <a:lnTo>
                    <a:pt x="196" y="755"/>
                  </a:lnTo>
                  <a:lnTo>
                    <a:pt x="196" y="755"/>
                  </a:lnTo>
                  <a:lnTo>
                    <a:pt x="122" y="755"/>
                  </a:lnTo>
                  <a:lnTo>
                    <a:pt x="74" y="706"/>
                  </a:lnTo>
                  <a:lnTo>
                    <a:pt x="25" y="633"/>
                  </a:lnTo>
                  <a:lnTo>
                    <a:pt x="1" y="560"/>
                  </a:lnTo>
                  <a:lnTo>
                    <a:pt x="1" y="560"/>
                  </a:lnTo>
                  <a:lnTo>
                    <a:pt x="25" y="487"/>
                  </a:lnTo>
                  <a:lnTo>
                    <a:pt x="74" y="390"/>
                  </a:lnTo>
                  <a:lnTo>
                    <a:pt x="122" y="268"/>
                  </a:lnTo>
                  <a:lnTo>
                    <a:pt x="196" y="195"/>
                  </a:lnTo>
                  <a:lnTo>
                    <a:pt x="196" y="195"/>
                  </a:lnTo>
                  <a:lnTo>
                    <a:pt x="293" y="122"/>
                  </a:lnTo>
                  <a:lnTo>
                    <a:pt x="390" y="49"/>
                  </a:lnTo>
                  <a:lnTo>
                    <a:pt x="488" y="24"/>
                  </a:lnTo>
                  <a:lnTo>
                    <a:pt x="585" y="0"/>
                  </a:lnTo>
                  <a:lnTo>
                    <a:pt x="585" y="0"/>
                  </a:lnTo>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1" name="Shape 276"/>
            <p:cNvSpPr/>
            <p:nvPr/>
          </p:nvSpPr>
          <p:spPr>
            <a:xfrm>
              <a:off x="5943475" y="3695900"/>
              <a:ext cx="177800" cy="351350"/>
            </a:xfrm>
            <a:custGeom>
              <a:avLst/>
              <a:gdLst/>
              <a:ahLst/>
              <a:cxnLst/>
              <a:rect l="0" t="0" r="0" b="0"/>
              <a:pathLst>
                <a:path w="7112" h="14054" fill="none" extrusionOk="0">
                  <a:moveTo>
                    <a:pt x="2582" y="780"/>
                  </a:moveTo>
                  <a:lnTo>
                    <a:pt x="2582" y="780"/>
                  </a:lnTo>
                  <a:lnTo>
                    <a:pt x="2752" y="780"/>
                  </a:lnTo>
                  <a:lnTo>
                    <a:pt x="2752" y="780"/>
                  </a:lnTo>
                  <a:lnTo>
                    <a:pt x="2996" y="780"/>
                  </a:lnTo>
                  <a:lnTo>
                    <a:pt x="3215" y="829"/>
                  </a:lnTo>
                  <a:lnTo>
                    <a:pt x="3386" y="878"/>
                  </a:lnTo>
                  <a:lnTo>
                    <a:pt x="3507" y="951"/>
                  </a:lnTo>
                  <a:lnTo>
                    <a:pt x="3507" y="951"/>
                  </a:lnTo>
                  <a:lnTo>
                    <a:pt x="3605" y="1024"/>
                  </a:lnTo>
                  <a:lnTo>
                    <a:pt x="3702" y="1048"/>
                  </a:lnTo>
                  <a:lnTo>
                    <a:pt x="3800" y="1024"/>
                  </a:lnTo>
                  <a:lnTo>
                    <a:pt x="3897" y="951"/>
                  </a:lnTo>
                  <a:lnTo>
                    <a:pt x="3897" y="951"/>
                  </a:lnTo>
                  <a:lnTo>
                    <a:pt x="3970" y="878"/>
                  </a:lnTo>
                  <a:lnTo>
                    <a:pt x="4092" y="829"/>
                  </a:lnTo>
                  <a:lnTo>
                    <a:pt x="4189" y="780"/>
                  </a:lnTo>
                  <a:lnTo>
                    <a:pt x="4262" y="780"/>
                  </a:lnTo>
                  <a:lnTo>
                    <a:pt x="4262" y="780"/>
                  </a:lnTo>
                  <a:lnTo>
                    <a:pt x="4384" y="731"/>
                  </a:lnTo>
                  <a:lnTo>
                    <a:pt x="4506" y="658"/>
                  </a:lnTo>
                  <a:lnTo>
                    <a:pt x="4676" y="537"/>
                  </a:lnTo>
                  <a:lnTo>
                    <a:pt x="4847" y="390"/>
                  </a:lnTo>
                  <a:lnTo>
                    <a:pt x="4847" y="390"/>
                  </a:lnTo>
                  <a:lnTo>
                    <a:pt x="5042" y="244"/>
                  </a:lnTo>
                  <a:lnTo>
                    <a:pt x="5285" y="123"/>
                  </a:lnTo>
                  <a:lnTo>
                    <a:pt x="5529" y="49"/>
                  </a:lnTo>
                  <a:lnTo>
                    <a:pt x="5797" y="1"/>
                  </a:lnTo>
                  <a:lnTo>
                    <a:pt x="5797" y="1"/>
                  </a:lnTo>
                  <a:lnTo>
                    <a:pt x="5894" y="25"/>
                  </a:lnTo>
                  <a:lnTo>
                    <a:pt x="5992" y="49"/>
                  </a:lnTo>
                  <a:lnTo>
                    <a:pt x="6040" y="74"/>
                  </a:lnTo>
                  <a:lnTo>
                    <a:pt x="6089" y="123"/>
                  </a:lnTo>
                  <a:lnTo>
                    <a:pt x="6089" y="171"/>
                  </a:lnTo>
                  <a:lnTo>
                    <a:pt x="6089" y="244"/>
                  </a:lnTo>
                  <a:lnTo>
                    <a:pt x="6040" y="317"/>
                  </a:lnTo>
                  <a:lnTo>
                    <a:pt x="5992" y="390"/>
                  </a:lnTo>
                  <a:lnTo>
                    <a:pt x="5992" y="390"/>
                  </a:lnTo>
                  <a:lnTo>
                    <a:pt x="5845" y="561"/>
                  </a:lnTo>
                  <a:lnTo>
                    <a:pt x="5772" y="707"/>
                  </a:lnTo>
                  <a:lnTo>
                    <a:pt x="5748" y="853"/>
                  </a:lnTo>
                  <a:lnTo>
                    <a:pt x="5772" y="926"/>
                  </a:lnTo>
                  <a:lnTo>
                    <a:pt x="5797" y="951"/>
                  </a:lnTo>
                  <a:lnTo>
                    <a:pt x="5797" y="951"/>
                  </a:lnTo>
                  <a:lnTo>
                    <a:pt x="5870" y="1048"/>
                  </a:lnTo>
                  <a:lnTo>
                    <a:pt x="5918" y="1145"/>
                  </a:lnTo>
                  <a:lnTo>
                    <a:pt x="5967" y="1243"/>
                  </a:lnTo>
                  <a:lnTo>
                    <a:pt x="5992" y="1340"/>
                  </a:lnTo>
                  <a:lnTo>
                    <a:pt x="5992" y="1340"/>
                  </a:lnTo>
                  <a:lnTo>
                    <a:pt x="5967" y="1438"/>
                  </a:lnTo>
                  <a:lnTo>
                    <a:pt x="5918" y="1535"/>
                  </a:lnTo>
                  <a:lnTo>
                    <a:pt x="5870" y="1633"/>
                  </a:lnTo>
                  <a:lnTo>
                    <a:pt x="5797" y="1730"/>
                  </a:lnTo>
                  <a:lnTo>
                    <a:pt x="5797" y="1730"/>
                  </a:lnTo>
                  <a:lnTo>
                    <a:pt x="5748" y="1754"/>
                  </a:lnTo>
                  <a:lnTo>
                    <a:pt x="5699" y="1754"/>
                  </a:lnTo>
                  <a:lnTo>
                    <a:pt x="5553" y="1754"/>
                  </a:lnTo>
                  <a:lnTo>
                    <a:pt x="5383" y="1657"/>
                  </a:lnTo>
                  <a:lnTo>
                    <a:pt x="5212" y="1535"/>
                  </a:lnTo>
                  <a:lnTo>
                    <a:pt x="5212" y="1535"/>
                  </a:lnTo>
                  <a:lnTo>
                    <a:pt x="5066" y="1389"/>
                  </a:lnTo>
                  <a:lnTo>
                    <a:pt x="4896" y="1316"/>
                  </a:lnTo>
                  <a:lnTo>
                    <a:pt x="4749" y="1292"/>
                  </a:lnTo>
                  <a:lnTo>
                    <a:pt x="4701" y="1316"/>
                  </a:lnTo>
                  <a:lnTo>
                    <a:pt x="4652" y="1340"/>
                  </a:lnTo>
                  <a:lnTo>
                    <a:pt x="4652" y="1340"/>
                  </a:lnTo>
                  <a:lnTo>
                    <a:pt x="4555" y="1413"/>
                  </a:lnTo>
                  <a:lnTo>
                    <a:pt x="4457" y="1486"/>
                  </a:lnTo>
                  <a:lnTo>
                    <a:pt x="4360" y="1511"/>
                  </a:lnTo>
                  <a:lnTo>
                    <a:pt x="4262" y="1535"/>
                  </a:lnTo>
                  <a:lnTo>
                    <a:pt x="4262" y="1535"/>
                  </a:lnTo>
                  <a:lnTo>
                    <a:pt x="4116" y="1559"/>
                  </a:lnTo>
                  <a:lnTo>
                    <a:pt x="4043" y="1584"/>
                  </a:lnTo>
                  <a:lnTo>
                    <a:pt x="3994" y="1633"/>
                  </a:lnTo>
                  <a:lnTo>
                    <a:pt x="3994" y="1633"/>
                  </a:lnTo>
                  <a:lnTo>
                    <a:pt x="3946" y="1657"/>
                  </a:lnTo>
                  <a:lnTo>
                    <a:pt x="3873" y="1681"/>
                  </a:lnTo>
                  <a:lnTo>
                    <a:pt x="3702" y="1730"/>
                  </a:lnTo>
                  <a:lnTo>
                    <a:pt x="3702" y="1730"/>
                  </a:lnTo>
                  <a:lnTo>
                    <a:pt x="3605" y="1730"/>
                  </a:lnTo>
                  <a:lnTo>
                    <a:pt x="3507" y="1779"/>
                  </a:lnTo>
                  <a:lnTo>
                    <a:pt x="3410" y="1827"/>
                  </a:lnTo>
                  <a:lnTo>
                    <a:pt x="3312" y="1900"/>
                  </a:lnTo>
                  <a:lnTo>
                    <a:pt x="3312" y="1900"/>
                  </a:lnTo>
                  <a:lnTo>
                    <a:pt x="3288" y="1949"/>
                  </a:lnTo>
                  <a:lnTo>
                    <a:pt x="3288" y="2022"/>
                  </a:lnTo>
                  <a:lnTo>
                    <a:pt x="3288" y="2144"/>
                  </a:lnTo>
                  <a:lnTo>
                    <a:pt x="3386" y="2314"/>
                  </a:lnTo>
                  <a:lnTo>
                    <a:pt x="3507" y="2485"/>
                  </a:lnTo>
                  <a:lnTo>
                    <a:pt x="3507" y="2485"/>
                  </a:lnTo>
                  <a:lnTo>
                    <a:pt x="3605" y="2558"/>
                  </a:lnTo>
                  <a:lnTo>
                    <a:pt x="3702" y="2582"/>
                  </a:lnTo>
                  <a:lnTo>
                    <a:pt x="3800" y="2607"/>
                  </a:lnTo>
                  <a:lnTo>
                    <a:pt x="3921" y="2607"/>
                  </a:lnTo>
                  <a:lnTo>
                    <a:pt x="4043" y="2582"/>
                  </a:lnTo>
                  <a:lnTo>
                    <a:pt x="4141" y="2534"/>
                  </a:lnTo>
                  <a:lnTo>
                    <a:pt x="4262" y="2461"/>
                  </a:lnTo>
                  <a:lnTo>
                    <a:pt x="4360" y="2388"/>
                  </a:lnTo>
                  <a:lnTo>
                    <a:pt x="4360" y="2388"/>
                  </a:lnTo>
                  <a:lnTo>
                    <a:pt x="4555" y="2193"/>
                  </a:lnTo>
                  <a:lnTo>
                    <a:pt x="4749" y="2047"/>
                  </a:lnTo>
                  <a:lnTo>
                    <a:pt x="4920" y="1949"/>
                  </a:lnTo>
                  <a:lnTo>
                    <a:pt x="5042" y="1900"/>
                  </a:lnTo>
                  <a:lnTo>
                    <a:pt x="5042" y="1900"/>
                  </a:lnTo>
                  <a:lnTo>
                    <a:pt x="5115" y="1925"/>
                  </a:lnTo>
                  <a:lnTo>
                    <a:pt x="5163" y="1974"/>
                  </a:lnTo>
                  <a:lnTo>
                    <a:pt x="5212" y="2022"/>
                  </a:lnTo>
                  <a:lnTo>
                    <a:pt x="5212" y="2095"/>
                  </a:lnTo>
                  <a:lnTo>
                    <a:pt x="5212" y="2095"/>
                  </a:lnTo>
                  <a:lnTo>
                    <a:pt x="5236" y="2168"/>
                  </a:lnTo>
                  <a:lnTo>
                    <a:pt x="5285" y="2241"/>
                  </a:lnTo>
                  <a:lnTo>
                    <a:pt x="5334" y="2266"/>
                  </a:lnTo>
                  <a:lnTo>
                    <a:pt x="5407" y="2290"/>
                  </a:lnTo>
                  <a:lnTo>
                    <a:pt x="5407" y="2290"/>
                  </a:lnTo>
                  <a:lnTo>
                    <a:pt x="5504" y="2314"/>
                  </a:lnTo>
                  <a:lnTo>
                    <a:pt x="5602" y="2339"/>
                  </a:lnTo>
                  <a:lnTo>
                    <a:pt x="5699" y="2412"/>
                  </a:lnTo>
                  <a:lnTo>
                    <a:pt x="5797" y="2485"/>
                  </a:lnTo>
                  <a:lnTo>
                    <a:pt x="5797" y="2485"/>
                  </a:lnTo>
                  <a:lnTo>
                    <a:pt x="5845" y="2558"/>
                  </a:lnTo>
                  <a:lnTo>
                    <a:pt x="5870" y="2680"/>
                  </a:lnTo>
                  <a:lnTo>
                    <a:pt x="5845" y="2777"/>
                  </a:lnTo>
                  <a:lnTo>
                    <a:pt x="5797" y="2850"/>
                  </a:lnTo>
                  <a:lnTo>
                    <a:pt x="5797" y="2850"/>
                  </a:lnTo>
                  <a:lnTo>
                    <a:pt x="5699" y="2923"/>
                  </a:lnTo>
                  <a:lnTo>
                    <a:pt x="5602" y="2996"/>
                  </a:lnTo>
                  <a:lnTo>
                    <a:pt x="5504" y="3045"/>
                  </a:lnTo>
                  <a:lnTo>
                    <a:pt x="5407" y="3045"/>
                  </a:lnTo>
                  <a:lnTo>
                    <a:pt x="5407" y="3045"/>
                  </a:lnTo>
                  <a:lnTo>
                    <a:pt x="5310" y="3069"/>
                  </a:lnTo>
                  <a:lnTo>
                    <a:pt x="5163" y="3167"/>
                  </a:lnTo>
                  <a:lnTo>
                    <a:pt x="4993" y="3289"/>
                  </a:lnTo>
                  <a:lnTo>
                    <a:pt x="4847" y="3435"/>
                  </a:lnTo>
                  <a:lnTo>
                    <a:pt x="4847" y="3435"/>
                  </a:lnTo>
                  <a:lnTo>
                    <a:pt x="4676" y="3581"/>
                  </a:lnTo>
                  <a:lnTo>
                    <a:pt x="4506" y="3703"/>
                  </a:lnTo>
                  <a:lnTo>
                    <a:pt x="4384" y="3776"/>
                  </a:lnTo>
                  <a:lnTo>
                    <a:pt x="4262" y="3800"/>
                  </a:lnTo>
                  <a:lnTo>
                    <a:pt x="4262" y="3800"/>
                  </a:lnTo>
                  <a:lnTo>
                    <a:pt x="4141" y="3849"/>
                  </a:lnTo>
                  <a:lnTo>
                    <a:pt x="3970" y="3971"/>
                  </a:lnTo>
                  <a:lnTo>
                    <a:pt x="3726" y="4165"/>
                  </a:lnTo>
                  <a:lnTo>
                    <a:pt x="3483" y="4409"/>
                  </a:lnTo>
                  <a:lnTo>
                    <a:pt x="3142" y="4750"/>
                  </a:lnTo>
                  <a:lnTo>
                    <a:pt x="3142" y="4750"/>
                  </a:lnTo>
                  <a:lnTo>
                    <a:pt x="3020" y="4847"/>
                  </a:lnTo>
                  <a:lnTo>
                    <a:pt x="2874" y="4969"/>
                  </a:lnTo>
                  <a:lnTo>
                    <a:pt x="2557" y="5164"/>
                  </a:lnTo>
                  <a:lnTo>
                    <a:pt x="2265" y="5286"/>
                  </a:lnTo>
                  <a:lnTo>
                    <a:pt x="2119" y="5310"/>
                  </a:lnTo>
                  <a:lnTo>
                    <a:pt x="1997" y="5335"/>
                  </a:lnTo>
                  <a:lnTo>
                    <a:pt x="1997" y="5335"/>
                  </a:lnTo>
                  <a:lnTo>
                    <a:pt x="1754" y="5335"/>
                  </a:lnTo>
                  <a:lnTo>
                    <a:pt x="1535" y="5383"/>
                  </a:lnTo>
                  <a:lnTo>
                    <a:pt x="1364" y="5456"/>
                  </a:lnTo>
                  <a:lnTo>
                    <a:pt x="1242" y="5529"/>
                  </a:lnTo>
                  <a:lnTo>
                    <a:pt x="1242" y="5529"/>
                  </a:lnTo>
                  <a:lnTo>
                    <a:pt x="1169" y="5602"/>
                  </a:lnTo>
                  <a:lnTo>
                    <a:pt x="1096" y="5700"/>
                  </a:lnTo>
                  <a:lnTo>
                    <a:pt x="1047" y="5797"/>
                  </a:lnTo>
                  <a:lnTo>
                    <a:pt x="1047" y="5895"/>
                  </a:lnTo>
                  <a:lnTo>
                    <a:pt x="1047" y="5895"/>
                  </a:lnTo>
                  <a:lnTo>
                    <a:pt x="1047" y="5992"/>
                  </a:lnTo>
                  <a:lnTo>
                    <a:pt x="1096" y="6090"/>
                  </a:lnTo>
                  <a:lnTo>
                    <a:pt x="1169" y="6187"/>
                  </a:lnTo>
                  <a:lnTo>
                    <a:pt x="1242" y="6284"/>
                  </a:lnTo>
                  <a:lnTo>
                    <a:pt x="1242" y="6284"/>
                  </a:lnTo>
                  <a:lnTo>
                    <a:pt x="1315" y="6357"/>
                  </a:lnTo>
                  <a:lnTo>
                    <a:pt x="1413" y="6406"/>
                  </a:lnTo>
                  <a:lnTo>
                    <a:pt x="1535" y="6455"/>
                  </a:lnTo>
                  <a:lnTo>
                    <a:pt x="1608" y="6455"/>
                  </a:lnTo>
                  <a:lnTo>
                    <a:pt x="1608" y="6455"/>
                  </a:lnTo>
                  <a:lnTo>
                    <a:pt x="1729" y="6504"/>
                  </a:lnTo>
                  <a:lnTo>
                    <a:pt x="1876" y="6601"/>
                  </a:lnTo>
                  <a:lnTo>
                    <a:pt x="2070" y="6747"/>
                  </a:lnTo>
                  <a:lnTo>
                    <a:pt x="2290" y="6942"/>
                  </a:lnTo>
                  <a:lnTo>
                    <a:pt x="2290" y="6942"/>
                  </a:lnTo>
                  <a:lnTo>
                    <a:pt x="2484" y="7137"/>
                  </a:lnTo>
                  <a:lnTo>
                    <a:pt x="2679" y="7283"/>
                  </a:lnTo>
                  <a:lnTo>
                    <a:pt x="2825" y="7380"/>
                  </a:lnTo>
                  <a:lnTo>
                    <a:pt x="2947" y="7405"/>
                  </a:lnTo>
                  <a:lnTo>
                    <a:pt x="2947" y="7405"/>
                  </a:lnTo>
                  <a:lnTo>
                    <a:pt x="3093" y="7380"/>
                  </a:lnTo>
                  <a:lnTo>
                    <a:pt x="3166" y="7356"/>
                  </a:lnTo>
                  <a:lnTo>
                    <a:pt x="3239" y="7332"/>
                  </a:lnTo>
                  <a:lnTo>
                    <a:pt x="3239" y="7332"/>
                  </a:lnTo>
                  <a:lnTo>
                    <a:pt x="3288" y="7283"/>
                  </a:lnTo>
                  <a:lnTo>
                    <a:pt x="3410" y="7259"/>
                  </a:lnTo>
                  <a:lnTo>
                    <a:pt x="3556" y="7234"/>
                  </a:lnTo>
                  <a:lnTo>
                    <a:pt x="3702" y="7234"/>
                  </a:lnTo>
                  <a:lnTo>
                    <a:pt x="3702" y="7234"/>
                  </a:lnTo>
                  <a:lnTo>
                    <a:pt x="3873" y="7234"/>
                  </a:lnTo>
                  <a:lnTo>
                    <a:pt x="4019" y="7283"/>
                  </a:lnTo>
                  <a:lnTo>
                    <a:pt x="4165" y="7332"/>
                  </a:lnTo>
                  <a:lnTo>
                    <a:pt x="4262" y="7429"/>
                  </a:lnTo>
                  <a:lnTo>
                    <a:pt x="4262" y="7429"/>
                  </a:lnTo>
                  <a:lnTo>
                    <a:pt x="4360" y="7502"/>
                  </a:lnTo>
                  <a:lnTo>
                    <a:pt x="4457" y="7551"/>
                  </a:lnTo>
                  <a:lnTo>
                    <a:pt x="4555" y="7600"/>
                  </a:lnTo>
                  <a:lnTo>
                    <a:pt x="4652" y="7600"/>
                  </a:lnTo>
                  <a:lnTo>
                    <a:pt x="4652" y="7600"/>
                  </a:lnTo>
                  <a:lnTo>
                    <a:pt x="4749" y="7648"/>
                  </a:lnTo>
                  <a:lnTo>
                    <a:pt x="4896" y="7721"/>
                  </a:lnTo>
                  <a:lnTo>
                    <a:pt x="5066" y="7843"/>
                  </a:lnTo>
                  <a:lnTo>
                    <a:pt x="5212" y="7989"/>
                  </a:lnTo>
                  <a:lnTo>
                    <a:pt x="5212" y="7989"/>
                  </a:lnTo>
                  <a:lnTo>
                    <a:pt x="5383" y="8135"/>
                  </a:lnTo>
                  <a:lnTo>
                    <a:pt x="5553" y="8257"/>
                  </a:lnTo>
                  <a:lnTo>
                    <a:pt x="5699" y="8330"/>
                  </a:lnTo>
                  <a:lnTo>
                    <a:pt x="5797" y="8355"/>
                  </a:lnTo>
                  <a:lnTo>
                    <a:pt x="5797" y="8355"/>
                  </a:lnTo>
                  <a:lnTo>
                    <a:pt x="5870" y="8379"/>
                  </a:lnTo>
                  <a:lnTo>
                    <a:pt x="5992" y="8428"/>
                  </a:lnTo>
                  <a:lnTo>
                    <a:pt x="6089" y="8476"/>
                  </a:lnTo>
                  <a:lnTo>
                    <a:pt x="6162" y="8549"/>
                  </a:lnTo>
                  <a:lnTo>
                    <a:pt x="6162" y="8549"/>
                  </a:lnTo>
                  <a:lnTo>
                    <a:pt x="6259" y="8622"/>
                  </a:lnTo>
                  <a:lnTo>
                    <a:pt x="6357" y="8695"/>
                  </a:lnTo>
                  <a:lnTo>
                    <a:pt x="6454" y="8720"/>
                  </a:lnTo>
                  <a:lnTo>
                    <a:pt x="6552" y="8744"/>
                  </a:lnTo>
                  <a:lnTo>
                    <a:pt x="6552" y="8744"/>
                  </a:lnTo>
                  <a:lnTo>
                    <a:pt x="6649" y="8769"/>
                  </a:lnTo>
                  <a:lnTo>
                    <a:pt x="6747" y="8793"/>
                  </a:lnTo>
                  <a:lnTo>
                    <a:pt x="6844" y="8866"/>
                  </a:lnTo>
                  <a:lnTo>
                    <a:pt x="6941" y="8939"/>
                  </a:lnTo>
                  <a:lnTo>
                    <a:pt x="6941" y="8939"/>
                  </a:lnTo>
                  <a:lnTo>
                    <a:pt x="7014" y="9036"/>
                  </a:lnTo>
                  <a:lnTo>
                    <a:pt x="7063" y="9134"/>
                  </a:lnTo>
                  <a:lnTo>
                    <a:pt x="7112" y="9231"/>
                  </a:lnTo>
                  <a:lnTo>
                    <a:pt x="7112" y="9304"/>
                  </a:lnTo>
                  <a:lnTo>
                    <a:pt x="7112" y="9304"/>
                  </a:lnTo>
                  <a:lnTo>
                    <a:pt x="7112" y="9402"/>
                  </a:lnTo>
                  <a:lnTo>
                    <a:pt x="7063" y="9499"/>
                  </a:lnTo>
                  <a:lnTo>
                    <a:pt x="7014" y="9597"/>
                  </a:lnTo>
                  <a:lnTo>
                    <a:pt x="6941" y="9694"/>
                  </a:lnTo>
                  <a:lnTo>
                    <a:pt x="6941" y="9694"/>
                  </a:lnTo>
                  <a:lnTo>
                    <a:pt x="6868" y="9791"/>
                  </a:lnTo>
                  <a:lnTo>
                    <a:pt x="6795" y="9889"/>
                  </a:lnTo>
                  <a:lnTo>
                    <a:pt x="6747" y="9986"/>
                  </a:lnTo>
                  <a:lnTo>
                    <a:pt x="6747" y="10084"/>
                  </a:lnTo>
                  <a:lnTo>
                    <a:pt x="6747" y="10084"/>
                  </a:lnTo>
                  <a:lnTo>
                    <a:pt x="6722" y="10181"/>
                  </a:lnTo>
                  <a:lnTo>
                    <a:pt x="6625" y="10327"/>
                  </a:lnTo>
                  <a:lnTo>
                    <a:pt x="6503" y="10473"/>
                  </a:lnTo>
                  <a:lnTo>
                    <a:pt x="6357" y="10644"/>
                  </a:lnTo>
                  <a:lnTo>
                    <a:pt x="6357" y="10644"/>
                  </a:lnTo>
                  <a:lnTo>
                    <a:pt x="6211" y="10814"/>
                  </a:lnTo>
                  <a:lnTo>
                    <a:pt x="6089" y="10961"/>
                  </a:lnTo>
                  <a:lnTo>
                    <a:pt x="6016" y="11107"/>
                  </a:lnTo>
                  <a:lnTo>
                    <a:pt x="5992" y="11204"/>
                  </a:lnTo>
                  <a:lnTo>
                    <a:pt x="5992" y="11204"/>
                  </a:lnTo>
                  <a:lnTo>
                    <a:pt x="5943" y="11326"/>
                  </a:lnTo>
                  <a:lnTo>
                    <a:pt x="5870" y="11472"/>
                  </a:lnTo>
                  <a:lnTo>
                    <a:pt x="5748" y="11618"/>
                  </a:lnTo>
                  <a:lnTo>
                    <a:pt x="5602" y="11789"/>
                  </a:lnTo>
                  <a:lnTo>
                    <a:pt x="5602" y="11789"/>
                  </a:lnTo>
                  <a:lnTo>
                    <a:pt x="5456" y="11935"/>
                  </a:lnTo>
                  <a:lnTo>
                    <a:pt x="5334" y="12105"/>
                  </a:lnTo>
                  <a:lnTo>
                    <a:pt x="5261" y="12251"/>
                  </a:lnTo>
                  <a:lnTo>
                    <a:pt x="5212" y="12349"/>
                  </a:lnTo>
                  <a:lnTo>
                    <a:pt x="5212" y="12349"/>
                  </a:lnTo>
                  <a:lnTo>
                    <a:pt x="5188" y="12446"/>
                  </a:lnTo>
                  <a:lnTo>
                    <a:pt x="5139" y="12568"/>
                  </a:lnTo>
                  <a:lnTo>
                    <a:pt x="5042" y="12714"/>
                  </a:lnTo>
                  <a:lnTo>
                    <a:pt x="4944" y="12836"/>
                  </a:lnTo>
                  <a:lnTo>
                    <a:pt x="4944" y="12836"/>
                  </a:lnTo>
                  <a:lnTo>
                    <a:pt x="4822" y="12958"/>
                  </a:lnTo>
                  <a:lnTo>
                    <a:pt x="4725" y="13079"/>
                  </a:lnTo>
                  <a:lnTo>
                    <a:pt x="4676" y="13201"/>
                  </a:lnTo>
                  <a:lnTo>
                    <a:pt x="4652" y="13299"/>
                  </a:lnTo>
                  <a:lnTo>
                    <a:pt x="4652" y="13299"/>
                  </a:lnTo>
                  <a:lnTo>
                    <a:pt x="4676" y="13469"/>
                  </a:lnTo>
                  <a:lnTo>
                    <a:pt x="4701" y="13542"/>
                  </a:lnTo>
                  <a:lnTo>
                    <a:pt x="4749" y="13591"/>
                  </a:lnTo>
                  <a:lnTo>
                    <a:pt x="4749" y="13591"/>
                  </a:lnTo>
                  <a:lnTo>
                    <a:pt x="4774" y="13640"/>
                  </a:lnTo>
                  <a:lnTo>
                    <a:pt x="4822" y="13713"/>
                  </a:lnTo>
                  <a:lnTo>
                    <a:pt x="4847" y="13883"/>
                  </a:lnTo>
                  <a:lnTo>
                    <a:pt x="4847" y="13883"/>
                  </a:lnTo>
                  <a:lnTo>
                    <a:pt x="4822" y="13956"/>
                  </a:lnTo>
                  <a:lnTo>
                    <a:pt x="4774" y="14005"/>
                  </a:lnTo>
                  <a:lnTo>
                    <a:pt x="4725" y="14054"/>
                  </a:lnTo>
                  <a:lnTo>
                    <a:pt x="4652" y="14054"/>
                  </a:lnTo>
                  <a:lnTo>
                    <a:pt x="4652" y="14054"/>
                  </a:lnTo>
                  <a:lnTo>
                    <a:pt x="4555" y="14054"/>
                  </a:lnTo>
                  <a:lnTo>
                    <a:pt x="4457" y="14005"/>
                  </a:lnTo>
                  <a:lnTo>
                    <a:pt x="4360" y="13956"/>
                  </a:lnTo>
                  <a:lnTo>
                    <a:pt x="4262" y="13883"/>
                  </a:lnTo>
                  <a:lnTo>
                    <a:pt x="4262" y="13883"/>
                  </a:lnTo>
                  <a:lnTo>
                    <a:pt x="4189" y="13761"/>
                  </a:lnTo>
                  <a:lnTo>
                    <a:pt x="4141" y="13615"/>
                  </a:lnTo>
                  <a:lnTo>
                    <a:pt x="4092" y="13469"/>
                  </a:lnTo>
                  <a:lnTo>
                    <a:pt x="4092" y="13299"/>
                  </a:lnTo>
                  <a:lnTo>
                    <a:pt x="4092" y="13299"/>
                  </a:lnTo>
                  <a:lnTo>
                    <a:pt x="4067" y="13152"/>
                  </a:lnTo>
                  <a:lnTo>
                    <a:pt x="4019" y="12982"/>
                  </a:lnTo>
                  <a:lnTo>
                    <a:pt x="3970" y="12836"/>
                  </a:lnTo>
                  <a:lnTo>
                    <a:pt x="3897" y="12738"/>
                  </a:lnTo>
                  <a:lnTo>
                    <a:pt x="3897" y="12738"/>
                  </a:lnTo>
                  <a:lnTo>
                    <a:pt x="3848" y="12690"/>
                  </a:lnTo>
                  <a:lnTo>
                    <a:pt x="3824" y="12592"/>
                  </a:lnTo>
                  <a:lnTo>
                    <a:pt x="3751" y="12349"/>
                  </a:lnTo>
                  <a:lnTo>
                    <a:pt x="3726" y="12056"/>
                  </a:lnTo>
                  <a:lnTo>
                    <a:pt x="3702" y="11716"/>
                  </a:lnTo>
                  <a:lnTo>
                    <a:pt x="3702" y="11472"/>
                  </a:lnTo>
                  <a:lnTo>
                    <a:pt x="3702" y="11472"/>
                  </a:lnTo>
                  <a:lnTo>
                    <a:pt x="3702" y="11301"/>
                  </a:lnTo>
                  <a:lnTo>
                    <a:pt x="3653" y="11107"/>
                  </a:lnTo>
                  <a:lnTo>
                    <a:pt x="3629" y="10936"/>
                  </a:lnTo>
                  <a:lnTo>
                    <a:pt x="3556" y="10741"/>
                  </a:lnTo>
                  <a:lnTo>
                    <a:pt x="3483" y="10571"/>
                  </a:lnTo>
                  <a:lnTo>
                    <a:pt x="3410" y="10425"/>
                  </a:lnTo>
                  <a:lnTo>
                    <a:pt x="3312" y="10279"/>
                  </a:lnTo>
                  <a:lnTo>
                    <a:pt x="3239" y="10181"/>
                  </a:lnTo>
                  <a:lnTo>
                    <a:pt x="3239" y="10181"/>
                  </a:lnTo>
                  <a:lnTo>
                    <a:pt x="3045" y="9962"/>
                  </a:lnTo>
                  <a:lnTo>
                    <a:pt x="2898" y="9767"/>
                  </a:lnTo>
                  <a:lnTo>
                    <a:pt x="2801" y="9621"/>
                  </a:lnTo>
                  <a:lnTo>
                    <a:pt x="2752" y="9499"/>
                  </a:lnTo>
                  <a:lnTo>
                    <a:pt x="2752" y="9499"/>
                  </a:lnTo>
                  <a:lnTo>
                    <a:pt x="2728" y="9353"/>
                  </a:lnTo>
                  <a:lnTo>
                    <a:pt x="2704" y="9280"/>
                  </a:lnTo>
                  <a:lnTo>
                    <a:pt x="2655" y="9231"/>
                  </a:lnTo>
                  <a:lnTo>
                    <a:pt x="2655" y="9231"/>
                  </a:lnTo>
                  <a:lnTo>
                    <a:pt x="2631" y="9158"/>
                  </a:lnTo>
                  <a:lnTo>
                    <a:pt x="2582" y="9036"/>
                  </a:lnTo>
                  <a:lnTo>
                    <a:pt x="2582" y="8890"/>
                  </a:lnTo>
                  <a:lnTo>
                    <a:pt x="2557" y="8744"/>
                  </a:lnTo>
                  <a:lnTo>
                    <a:pt x="2557" y="8744"/>
                  </a:lnTo>
                  <a:lnTo>
                    <a:pt x="2582" y="8598"/>
                  </a:lnTo>
                  <a:lnTo>
                    <a:pt x="2582" y="8452"/>
                  </a:lnTo>
                  <a:lnTo>
                    <a:pt x="2631" y="8330"/>
                  </a:lnTo>
                  <a:lnTo>
                    <a:pt x="2655" y="8281"/>
                  </a:lnTo>
                  <a:lnTo>
                    <a:pt x="2655" y="8281"/>
                  </a:lnTo>
                  <a:lnTo>
                    <a:pt x="2704" y="8208"/>
                  </a:lnTo>
                  <a:lnTo>
                    <a:pt x="2728" y="8160"/>
                  </a:lnTo>
                  <a:lnTo>
                    <a:pt x="2752" y="7989"/>
                  </a:lnTo>
                  <a:lnTo>
                    <a:pt x="2752" y="7989"/>
                  </a:lnTo>
                  <a:lnTo>
                    <a:pt x="2728" y="7819"/>
                  </a:lnTo>
                  <a:lnTo>
                    <a:pt x="2704" y="7746"/>
                  </a:lnTo>
                  <a:lnTo>
                    <a:pt x="2655" y="7697"/>
                  </a:lnTo>
                  <a:lnTo>
                    <a:pt x="2655" y="7697"/>
                  </a:lnTo>
                  <a:lnTo>
                    <a:pt x="2606" y="7673"/>
                  </a:lnTo>
                  <a:lnTo>
                    <a:pt x="2533" y="7624"/>
                  </a:lnTo>
                  <a:lnTo>
                    <a:pt x="2363" y="7600"/>
                  </a:lnTo>
                  <a:lnTo>
                    <a:pt x="2363" y="7600"/>
                  </a:lnTo>
                  <a:lnTo>
                    <a:pt x="2265" y="7575"/>
                  </a:lnTo>
                  <a:lnTo>
                    <a:pt x="2119" y="7502"/>
                  </a:lnTo>
                  <a:lnTo>
                    <a:pt x="1973" y="7380"/>
                  </a:lnTo>
                  <a:lnTo>
                    <a:pt x="1802" y="7234"/>
                  </a:lnTo>
                  <a:lnTo>
                    <a:pt x="1802" y="7234"/>
                  </a:lnTo>
                  <a:lnTo>
                    <a:pt x="1632" y="7088"/>
                  </a:lnTo>
                  <a:lnTo>
                    <a:pt x="1486" y="6966"/>
                  </a:lnTo>
                  <a:lnTo>
                    <a:pt x="1340" y="6869"/>
                  </a:lnTo>
                  <a:lnTo>
                    <a:pt x="1242" y="6845"/>
                  </a:lnTo>
                  <a:lnTo>
                    <a:pt x="1242" y="6845"/>
                  </a:lnTo>
                  <a:lnTo>
                    <a:pt x="1121" y="6796"/>
                  </a:lnTo>
                  <a:lnTo>
                    <a:pt x="926" y="6674"/>
                  </a:lnTo>
                  <a:lnTo>
                    <a:pt x="706" y="6504"/>
                  </a:lnTo>
                  <a:lnTo>
                    <a:pt x="463" y="6284"/>
                  </a:lnTo>
                  <a:lnTo>
                    <a:pt x="463" y="6284"/>
                  </a:lnTo>
                  <a:lnTo>
                    <a:pt x="171" y="5919"/>
                  </a:lnTo>
                  <a:lnTo>
                    <a:pt x="0" y="5700"/>
                  </a:lnTo>
                  <a:lnTo>
                    <a:pt x="0" y="5700"/>
                  </a:lnTo>
                  <a:lnTo>
                    <a:pt x="0" y="5724"/>
                  </a:lnTo>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2" name="Shape 277"/>
            <p:cNvSpPr/>
            <p:nvPr/>
          </p:nvSpPr>
          <p:spPr>
            <a:xfrm>
              <a:off x="6128575" y="3695900"/>
              <a:ext cx="86475" cy="47525"/>
            </a:xfrm>
            <a:custGeom>
              <a:avLst/>
              <a:gdLst/>
              <a:ahLst/>
              <a:cxnLst/>
              <a:rect l="0" t="0" r="0" b="0"/>
              <a:pathLst>
                <a:path w="3459" h="1901" fill="none" extrusionOk="0">
                  <a:moveTo>
                    <a:pt x="2022" y="1340"/>
                  </a:moveTo>
                  <a:lnTo>
                    <a:pt x="2022" y="1340"/>
                  </a:lnTo>
                  <a:lnTo>
                    <a:pt x="1924" y="1413"/>
                  </a:lnTo>
                  <a:lnTo>
                    <a:pt x="1827" y="1486"/>
                  </a:lnTo>
                  <a:lnTo>
                    <a:pt x="1729" y="1511"/>
                  </a:lnTo>
                  <a:lnTo>
                    <a:pt x="1632" y="1535"/>
                  </a:lnTo>
                  <a:lnTo>
                    <a:pt x="1632" y="1535"/>
                  </a:lnTo>
                  <a:lnTo>
                    <a:pt x="1559" y="1535"/>
                  </a:lnTo>
                  <a:lnTo>
                    <a:pt x="1461" y="1584"/>
                  </a:lnTo>
                  <a:lnTo>
                    <a:pt x="1340" y="1657"/>
                  </a:lnTo>
                  <a:lnTo>
                    <a:pt x="1267" y="1730"/>
                  </a:lnTo>
                  <a:lnTo>
                    <a:pt x="1267" y="1730"/>
                  </a:lnTo>
                  <a:lnTo>
                    <a:pt x="1169" y="1803"/>
                  </a:lnTo>
                  <a:lnTo>
                    <a:pt x="1072" y="1852"/>
                  </a:lnTo>
                  <a:lnTo>
                    <a:pt x="974" y="1900"/>
                  </a:lnTo>
                  <a:lnTo>
                    <a:pt x="877" y="1900"/>
                  </a:lnTo>
                  <a:lnTo>
                    <a:pt x="877" y="1900"/>
                  </a:lnTo>
                  <a:lnTo>
                    <a:pt x="779" y="1900"/>
                  </a:lnTo>
                  <a:lnTo>
                    <a:pt x="682" y="1852"/>
                  </a:lnTo>
                  <a:lnTo>
                    <a:pt x="585" y="1803"/>
                  </a:lnTo>
                  <a:lnTo>
                    <a:pt x="512" y="1730"/>
                  </a:lnTo>
                  <a:lnTo>
                    <a:pt x="512" y="1730"/>
                  </a:lnTo>
                  <a:lnTo>
                    <a:pt x="438" y="1633"/>
                  </a:lnTo>
                  <a:lnTo>
                    <a:pt x="414" y="1535"/>
                  </a:lnTo>
                  <a:lnTo>
                    <a:pt x="438" y="1438"/>
                  </a:lnTo>
                  <a:lnTo>
                    <a:pt x="512" y="1340"/>
                  </a:lnTo>
                  <a:lnTo>
                    <a:pt x="512" y="1340"/>
                  </a:lnTo>
                  <a:lnTo>
                    <a:pt x="585" y="1243"/>
                  </a:lnTo>
                  <a:lnTo>
                    <a:pt x="633" y="1145"/>
                  </a:lnTo>
                  <a:lnTo>
                    <a:pt x="682" y="1048"/>
                  </a:lnTo>
                  <a:lnTo>
                    <a:pt x="682" y="951"/>
                  </a:lnTo>
                  <a:lnTo>
                    <a:pt x="682" y="951"/>
                  </a:lnTo>
                  <a:lnTo>
                    <a:pt x="658" y="804"/>
                  </a:lnTo>
                  <a:lnTo>
                    <a:pt x="633" y="731"/>
                  </a:lnTo>
                  <a:lnTo>
                    <a:pt x="585" y="683"/>
                  </a:lnTo>
                  <a:lnTo>
                    <a:pt x="585" y="683"/>
                  </a:lnTo>
                  <a:lnTo>
                    <a:pt x="536" y="634"/>
                  </a:lnTo>
                  <a:lnTo>
                    <a:pt x="463" y="610"/>
                  </a:lnTo>
                  <a:lnTo>
                    <a:pt x="317" y="585"/>
                  </a:lnTo>
                  <a:lnTo>
                    <a:pt x="317" y="585"/>
                  </a:lnTo>
                  <a:lnTo>
                    <a:pt x="146" y="561"/>
                  </a:lnTo>
                  <a:lnTo>
                    <a:pt x="73" y="512"/>
                  </a:lnTo>
                  <a:lnTo>
                    <a:pt x="24" y="488"/>
                  </a:lnTo>
                  <a:lnTo>
                    <a:pt x="24" y="488"/>
                  </a:lnTo>
                  <a:lnTo>
                    <a:pt x="0" y="439"/>
                  </a:lnTo>
                  <a:lnTo>
                    <a:pt x="24" y="366"/>
                  </a:lnTo>
                  <a:lnTo>
                    <a:pt x="49" y="293"/>
                  </a:lnTo>
                  <a:lnTo>
                    <a:pt x="122" y="196"/>
                  </a:lnTo>
                  <a:lnTo>
                    <a:pt x="122" y="196"/>
                  </a:lnTo>
                  <a:lnTo>
                    <a:pt x="171" y="171"/>
                  </a:lnTo>
                  <a:lnTo>
                    <a:pt x="268" y="123"/>
                  </a:lnTo>
                  <a:lnTo>
                    <a:pt x="512" y="74"/>
                  </a:lnTo>
                  <a:lnTo>
                    <a:pt x="804" y="25"/>
                  </a:lnTo>
                  <a:lnTo>
                    <a:pt x="1145" y="1"/>
                  </a:lnTo>
                  <a:lnTo>
                    <a:pt x="2509" y="1"/>
                  </a:lnTo>
                  <a:lnTo>
                    <a:pt x="2509" y="1"/>
                  </a:lnTo>
                  <a:lnTo>
                    <a:pt x="2850" y="25"/>
                  </a:lnTo>
                  <a:lnTo>
                    <a:pt x="3142" y="49"/>
                  </a:lnTo>
                  <a:lnTo>
                    <a:pt x="3337" y="74"/>
                  </a:lnTo>
                  <a:lnTo>
                    <a:pt x="3434" y="98"/>
                  </a:lnTo>
                  <a:lnTo>
                    <a:pt x="3434" y="98"/>
                  </a:lnTo>
                  <a:lnTo>
                    <a:pt x="3458" y="123"/>
                  </a:lnTo>
                  <a:lnTo>
                    <a:pt x="3434" y="171"/>
                  </a:lnTo>
                  <a:lnTo>
                    <a:pt x="3361" y="317"/>
                  </a:lnTo>
                  <a:lnTo>
                    <a:pt x="3239" y="488"/>
                  </a:lnTo>
                  <a:lnTo>
                    <a:pt x="3069" y="683"/>
                  </a:lnTo>
                  <a:lnTo>
                    <a:pt x="3069" y="683"/>
                  </a:lnTo>
                  <a:lnTo>
                    <a:pt x="2874" y="853"/>
                  </a:lnTo>
                  <a:lnTo>
                    <a:pt x="2679" y="999"/>
                  </a:lnTo>
                  <a:lnTo>
                    <a:pt x="2509" y="1121"/>
                  </a:lnTo>
                  <a:lnTo>
                    <a:pt x="2411" y="1145"/>
                  </a:lnTo>
                  <a:lnTo>
                    <a:pt x="2411" y="1145"/>
                  </a:lnTo>
                  <a:lnTo>
                    <a:pt x="2314" y="1170"/>
                  </a:lnTo>
                  <a:lnTo>
                    <a:pt x="2216" y="1194"/>
                  </a:lnTo>
                  <a:lnTo>
                    <a:pt x="2119" y="1267"/>
                  </a:lnTo>
                  <a:lnTo>
                    <a:pt x="2022" y="1340"/>
                  </a:lnTo>
                  <a:lnTo>
                    <a:pt x="2022" y="1340"/>
                  </a:lnTo>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3" name="Shape 278"/>
            <p:cNvSpPr/>
            <p:nvPr/>
          </p:nvSpPr>
          <p:spPr>
            <a:xfrm>
              <a:off x="6357500" y="3940075"/>
              <a:ext cx="18900" cy="34725"/>
            </a:xfrm>
            <a:custGeom>
              <a:avLst/>
              <a:gdLst/>
              <a:ahLst/>
              <a:cxnLst/>
              <a:rect l="0" t="0" r="0" b="0"/>
              <a:pathLst>
                <a:path w="756" h="1389" fill="none" extrusionOk="0">
                  <a:moveTo>
                    <a:pt x="585" y="682"/>
                  </a:moveTo>
                  <a:lnTo>
                    <a:pt x="585" y="682"/>
                  </a:lnTo>
                  <a:lnTo>
                    <a:pt x="512" y="779"/>
                  </a:lnTo>
                  <a:lnTo>
                    <a:pt x="439" y="877"/>
                  </a:lnTo>
                  <a:lnTo>
                    <a:pt x="390" y="974"/>
                  </a:lnTo>
                  <a:lnTo>
                    <a:pt x="390" y="1072"/>
                  </a:lnTo>
                  <a:lnTo>
                    <a:pt x="390" y="1072"/>
                  </a:lnTo>
                  <a:lnTo>
                    <a:pt x="366" y="1218"/>
                  </a:lnTo>
                  <a:lnTo>
                    <a:pt x="317" y="1291"/>
                  </a:lnTo>
                  <a:lnTo>
                    <a:pt x="293" y="1364"/>
                  </a:lnTo>
                  <a:lnTo>
                    <a:pt x="293" y="1364"/>
                  </a:lnTo>
                  <a:lnTo>
                    <a:pt x="244" y="1388"/>
                  </a:lnTo>
                  <a:lnTo>
                    <a:pt x="195" y="1388"/>
                  </a:lnTo>
                  <a:lnTo>
                    <a:pt x="147" y="1388"/>
                  </a:lnTo>
                  <a:lnTo>
                    <a:pt x="98" y="1364"/>
                  </a:lnTo>
                  <a:lnTo>
                    <a:pt x="98" y="1364"/>
                  </a:lnTo>
                  <a:lnTo>
                    <a:pt x="74" y="1291"/>
                  </a:lnTo>
                  <a:lnTo>
                    <a:pt x="25" y="1169"/>
                  </a:lnTo>
                  <a:lnTo>
                    <a:pt x="25" y="1023"/>
                  </a:lnTo>
                  <a:lnTo>
                    <a:pt x="1" y="877"/>
                  </a:lnTo>
                  <a:lnTo>
                    <a:pt x="1" y="877"/>
                  </a:lnTo>
                  <a:lnTo>
                    <a:pt x="25" y="706"/>
                  </a:lnTo>
                  <a:lnTo>
                    <a:pt x="98" y="536"/>
                  </a:lnTo>
                  <a:lnTo>
                    <a:pt x="171" y="365"/>
                  </a:lnTo>
                  <a:lnTo>
                    <a:pt x="293" y="219"/>
                  </a:lnTo>
                  <a:lnTo>
                    <a:pt x="293" y="219"/>
                  </a:lnTo>
                  <a:lnTo>
                    <a:pt x="415" y="122"/>
                  </a:lnTo>
                  <a:lnTo>
                    <a:pt x="512" y="49"/>
                  </a:lnTo>
                  <a:lnTo>
                    <a:pt x="609" y="0"/>
                  </a:lnTo>
                  <a:lnTo>
                    <a:pt x="682" y="24"/>
                  </a:lnTo>
                  <a:lnTo>
                    <a:pt x="682" y="24"/>
                  </a:lnTo>
                  <a:lnTo>
                    <a:pt x="707" y="73"/>
                  </a:lnTo>
                  <a:lnTo>
                    <a:pt x="731" y="146"/>
                  </a:lnTo>
                  <a:lnTo>
                    <a:pt x="756" y="317"/>
                  </a:lnTo>
                  <a:lnTo>
                    <a:pt x="756" y="317"/>
                  </a:lnTo>
                  <a:lnTo>
                    <a:pt x="756" y="390"/>
                  </a:lnTo>
                  <a:lnTo>
                    <a:pt x="707" y="487"/>
                  </a:lnTo>
                  <a:lnTo>
                    <a:pt x="658" y="609"/>
                  </a:lnTo>
                  <a:lnTo>
                    <a:pt x="585" y="682"/>
                  </a:lnTo>
                  <a:lnTo>
                    <a:pt x="585" y="682"/>
                  </a:lnTo>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4" name="Shape 279"/>
            <p:cNvSpPr/>
            <p:nvPr/>
          </p:nvSpPr>
          <p:spPr>
            <a:xfrm>
              <a:off x="6202850" y="3720875"/>
              <a:ext cx="204000" cy="278875"/>
            </a:xfrm>
            <a:custGeom>
              <a:avLst/>
              <a:gdLst/>
              <a:ahLst/>
              <a:cxnLst/>
              <a:rect l="0" t="0" r="0" b="0"/>
              <a:pathLst>
                <a:path w="8160" h="11155" fill="none" extrusionOk="0">
                  <a:moveTo>
                    <a:pt x="8159" y="4774"/>
                  </a:moveTo>
                  <a:lnTo>
                    <a:pt x="8159" y="4774"/>
                  </a:lnTo>
                  <a:lnTo>
                    <a:pt x="7599" y="4701"/>
                  </a:lnTo>
                  <a:lnTo>
                    <a:pt x="7283" y="4652"/>
                  </a:lnTo>
                  <a:lnTo>
                    <a:pt x="7136" y="4603"/>
                  </a:lnTo>
                  <a:lnTo>
                    <a:pt x="7136" y="4603"/>
                  </a:lnTo>
                  <a:lnTo>
                    <a:pt x="7088" y="4579"/>
                  </a:lnTo>
                  <a:lnTo>
                    <a:pt x="7015" y="4555"/>
                  </a:lnTo>
                  <a:lnTo>
                    <a:pt x="6844" y="4530"/>
                  </a:lnTo>
                  <a:lnTo>
                    <a:pt x="6844" y="4530"/>
                  </a:lnTo>
                  <a:lnTo>
                    <a:pt x="6747" y="4506"/>
                  </a:lnTo>
                  <a:lnTo>
                    <a:pt x="6649" y="4457"/>
                  </a:lnTo>
                  <a:lnTo>
                    <a:pt x="6552" y="4409"/>
                  </a:lnTo>
                  <a:lnTo>
                    <a:pt x="6454" y="4336"/>
                  </a:lnTo>
                  <a:lnTo>
                    <a:pt x="6454" y="4336"/>
                  </a:lnTo>
                  <a:lnTo>
                    <a:pt x="6381" y="4262"/>
                  </a:lnTo>
                  <a:lnTo>
                    <a:pt x="6308" y="4214"/>
                  </a:lnTo>
                  <a:lnTo>
                    <a:pt x="6235" y="4214"/>
                  </a:lnTo>
                  <a:lnTo>
                    <a:pt x="6187" y="4238"/>
                  </a:lnTo>
                  <a:lnTo>
                    <a:pt x="6187" y="4238"/>
                  </a:lnTo>
                  <a:lnTo>
                    <a:pt x="6162" y="4287"/>
                  </a:lnTo>
                  <a:lnTo>
                    <a:pt x="6162" y="4360"/>
                  </a:lnTo>
                  <a:lnTo>
                    <a:pt x="6211" y="4433"/>
                  </a:lnTo>
                  <a:lnTo>
                    <a:pt x="6284" y="4530"/>
                  </a:lnTo>
                  <a:lnTo>
                    <a:pt x="6284" y="4530"/>
                  </a:lnTo>
                  <a:lnTo>
                    <a:pt x="6357" y="4603"/>
                  </a:lnTo>
                  <a:lnTo>
                    <a:pt x="6454" y="4652"/>
                  </a:lnTo>
                  <a:lnTo>
                    <a:pt x="6576" y="4701"/>
                  </a:lnTo>
                  <a:lnTo>
                    <a:pt x="6649" y="4701"/>
                  </a:lnTo>
                  <a:lnTo>
                    <a:pt x="6649" y="4701"/>
                  </a:lnTo>
                  <a:lnTo>
                    <a:pt x="6747" y="4725"/>
                  </a:lnTo>
                  <a:lnTo>
                    <a:pt x="6844" y="4774"/>
                  </a:lnTo>
                  <a:lnTo>
                    <a:pt x="6942" y="4823"/>
                  </a:lnTo>
                  <a:lnTo>
                    <a:pt x="7039" y="4896"/>
                  </a:lnTo>
                  <a:lnTo>
                    <a:pt x="7039" y="4896"/>
                  </a:lnTo>
                  <a:lnTo>
                    <a:pt x="7063" y="4944"/>
                  </a:lnTo>
                  <a:lnTo>
                    <a:pt x="7088" y="4993"/>
                  </a:lnTo>
                  <a:lnTo>
                    <a:pt x="7063" y="5139"/>
                  </a:lnTo>
                  <a:lnTo>
                    <a:pt x="6966" y="5310"/>
                  </a:lnTo>
                  <a:lnTo>
                    <a:pt x="6844" y="5480"/>
                  </a:lnTo>
                  <a:lnTo>
                    <a:pt x="6844" y="5480"/>
                  </a:lnTo>
                  <a:lnTo>
                    <a:pt x="6674" y="5626"/>
                  </a:lnTo>
                  <a:lnTo>
                    <a:pt x="6528" y="5748"/>
                  </a:lnTo>
                  <a:lnTo>
                    <a:pt x="6381" y="5821"/>
                  </a:lnTo>
                  <a:lnTo>
                    <a:pt x="6284" y="5846"/>
                  </a:lnTo>
                  <a:lnTo>
                    <a:pt x="6284" y="5846"/>
                  </a:lnTo>
                  <a:lnTo>
                    <a:pt x="6113" y="5870"/>
                  </a:lnTo>
                  <a:lnTo>
                    <a:pt x="6040" y="5894"/>
                  </a:lnTo>
                  <a:lnTo>
                    <a:pt x="5992" y="5943"/>
                  </a:lnTo>
                  <a:lnTo>
                    <a:pt x="5992" y="5943"/>
                  </a:lnTo>
                  <a:lnTo>
                    <a:pt x="5943" y="5967"/>
                  </a:lnTo>
                  <a:lnTo>
                    <a:pt x="5894" y="5992"/>
                  </a:lnTo>
                  <a:lnTo>
                    <a:pt x="5846" y="5967"/>
                  </a:lnTo>
                  <a:lnTo>
                    <a:pt x="5797" y="5943"/>
                  </a:lnTo>
                  <a:lnTo>
                    <a:pt x="5797" y="5943"/>
                  </a:lnTo>
                  <a:lnTo>
                    <a:pt x="5773" y="5894"/>
                  </a:lnTo>
                  <a:lnTo>
                    <a:pt x="5724" y="5821"/>
                  </a:lnTo>
                  <a:lnTo>
                    <a:pt x="5699" y="5651"/>
                  </a:lnTo>
                  <a:lnTo>
                    <a:pt x="5699" y="5651"/>
                  </a:lnTo>
                  <a:lnTo>
                    <a:pt x="5675" y="5553"/>
                  </a:lnTo>
                  <a:lnTo>
                    <a:pt x="5602" y="5407"/>
                  </a:lnTo>
                  <a:lnTo>
                    <a:pt x="5480" y="5261"/>
                  </a:lnTo>
                  <a:lnTo>
                    <a:pt x="5334" y="5091"/>
                  </a:lnTo>
                  <a:lnTo>
                    <a:pt x="5334" y="5091"/>
                  </a:lnTo>
                  <a:lnTo>
                    <a:pt x="5188" y="4920"/>
                  </a:lnTo>
                  <a:lnTo>
                    <a:pt x="5066" y="4774"/>
                  </a:lnTo>
                  <a:lnTo>
                    <a:pt x="4969" y="4628"/>
                  </a:lnTo>
                  <a:lnTo>
                    <a:pt x="4944" y="4530"/>
                  </a:lnTo>
                  <a:lnTo>
                    <a:pt x="4944" y="4530"/>
                  </a:lnTo>
                  <a:lnTo>
                    <a:pt x="4944" y="4457"/>
                  </a:lnTo>
                  <a:lnTo>
                    <a:pt x="4920" y="4409"/>
                  </a:lnTo>
                  <a:lnTo>
                    <a:pt x="4896" y="4409"/>
                  </a:lnTo>
                  <a:lnTo>
                    <a:pt x="4847" y="4433"/>
                  </a:lnTo>
                  <a:lnTo>
                    <a:pt x="4847" y="4433"/>
                  </a:lnTo>
                  <a:lnTo>
                    <a:pt x="4823" y="4482"/>
                  </a:lnTo>
                  <a:lnTo>
                    <a:pt x="4774" y="4555"/>
                  </a:lnTo>
                  <a:lnTo>
                    <a:pt x="4750" y="4701"/>
                  </a:lnTo>
                  <a:lnTo>
                    <a:pt x="4750" y="4701"/>
                  </a:lnTo>
                  <a:lnTo>
                    <a:pt x="4774" y="4798"/>
                  </a:lnTo>
                  <a:lnTo>
                    <a:pt x="4847" y="4920"/>
                  </a:lnTo>
                  <a:lnTo>
                    <a:pt x="4920" y="5066"/>
                  </a:lnTo>
                  <a:lnTo>
                    <a:pt x="5042" y="5188"/>
                  </a:lnTo>
                  <a:lnTo>
                    <a:pt x="5042" y="5188"/>
                  </a:lnTo>
                  <a:lnTo>
                    <a:pt x="5139" y="5310"/>
                  </a:lnTo>
                  <a:lnTo>
                    <a:pt x="5237" y="5431"/>
                  </a:lnTo>
                  <a:lnTo>
                    <a:pt x="5310" y="5553"/>
                  </a:lnTo>
                  <a:lnTo>
                    <a:pt x="5334" y="5651"/>
                  </a:lnTo>
                  <a:lnTo>
                    <a:pt x="5334" y="5651"/>
                  </a:lnTo>
                  <a:lnTo>
                    <a:pt x="5334" y="5748"/>
                  </a:lnTo>
                  <a:lnTo>
                    <a:pt x="5383" y="5846"/>
                  </a:lnTo>
                  <a:lnTo>
                    <a:pt x="5432" y="5943"/>
                  </a:lnTo>
                  <a:lnTo>
                    <a:pt x="5505" y="6040"/>
                  </a:lnTo>
                  <a:lnTo>
                    <a:pt x="5505" y="6040"/>
                  </a:lnTo>
                  <a:lnTo>
                    <a:pt x="5626" y="6113"/>
                  </a:lnTo>
                  <a:lnTo>
                    <a:pt x="5773" y="6162"/>
                  </a:lnTo>
                  <a:lnTo>
                    <a:pt x="5919" y="6211"/>
                  </a:lnTo>
                  <a:lnTo>
                    <a:pt x="6089" y="6235"/>
                  </a:lnTo>
                  <a:lnTo>
                    <a:pt x="6089" y="6235"/>
                  </a:lnTo>
                  <a:lnTo>
                    <a:pt x="6235" y="6235"/>
                  </a:lnTo>
                  <a:lnTo>
                    <a:pt x="6357" y="6284"/>
                  </a:lnTo>
                  <a:lnTo>
                    <a:pt x="6430" y="6333"/>
                  </a:lnTo>
                  <a:lnTo>
                    <a:pt x="6454" y="6381"/>
                  </a:lnTo>
                  <a:lnTo>
                    <a:pt x="6454" y="6430"/>
                  </a:lnTo>
                  <a:lnTo>
                    <a:pt x="6454" y="6430"/>
                  </a:lnTo>
                  <a:lnTo>
                    <a:pt x="6430" y="6527"/>
                  </a:lnTo>
                  <a:lnTo>
                    <a:pt x="6308" y="6722"/>
                  </a:lnTo>
                  <a:lnTo>
                    <a:pt x="6113" y="6941"/>
                  </a:lnTo>
                  <a:lnTo>
                    <a:pt x="5894" y="7185"/>
                  </a:lnTo>
                  <a:lnTo>
                    <a:pt x="5894" y="7185"/>
                  </a:lnTo>
                  <a:lnTo>
                    <a:pt x="5675" y="7429"/>
                  </a:lnTo>
                  <a:lnTo>
                    <a:pt x="5505" y="7696"/>
                  </a:lnTo>
                  <a:lnTo>
                    <a:pt x="5358" y="7940"/>
                  </a:lnTo>
                  <a:lnTo>
                    <a:pt x="5334" y="8037"/>
                  </a:lnTo>
                  <a:lnTo>
                    <a:pt x="5334" y="8135"/>
                  </a:lnTo>
                  <a:lnTo>
                    <a:pt x="5334" y="8135"/>
                  </a:lnTo>
                  <a:lnTo>
                    <a:pt x="5334" y="8281"/>
                  </a:lnTo>
                  <a:lnTo>
                    <a:pt x="5358" y="8427"/>
                  </a:lnTo>
                  <a:lnTo>
                    <a:pt x="5383" y="8525"/>
                  </a:lnTo>
                  <a:lnTo>
                    <a:pt x="5432" y="8598"/>
                  </a:lnTo>
                  <a:lnTo>
                    <a:pt x="5432" y="8598"/>
                  </a:lnTo>
                  <a:lnTo>
                    <a:pt x="5456" y="8646"/>
                  </a:lnTo>
                  <a:lnTo>
                    <a:pt x="5480" y="8719"/>
                  </a:lnTo>
                  <a:lnTo>
                    <a:pt x="5505" y="8890"/>
                  </a:lnTo>
                  <a:lnTo>
                    <a:pt x="5505" y="8890"/>
                  </a:lnTo>
                  <a:lnTo>
                    <a:pt x="5480" y="8987"/>
                  </a:lnTo>
                  <a:lnTo>
                    <a:pt x="5383" y="9158"/>
                  </a:lnTo>
                  <a:lnTo>
                    <a:pt x="5237" y="9353"/>
                  </a:lnTo>
                  <a:lnTo>
                    <a:pt x="5042" y="9547"/>
                  </a:lnTo>
                  <a:lnTo>
                    <a:pt x="5042" y="9547"/>
                  </a:lnTo>
                  <a:lnTo>
                    <a:pt x="4847" y="9742"/>
                  </a:lnTo>
                  <a:lnTo>
                    <a:pt x="4701" y="9937"/>
                  </a:lnTo>
                  <a:lnTo>
                    <a:pt x="4603" y="10108"/>
                  </a:lnTo>
                  <a:lnTo>
                    <a:pt x="4555" y="10205"/>
                  </a:lnTo>
                  <a:lnTo>
                    <a:pt x="4555" y="10205"/>
                  </a:lnTo>
                  <a:lnTo>
                    <a:pt x="4530" y="10327"/>
                  </a:lnTo>
                  <a:lnTo>
                    <a:pt x="4457" y="10473"/>
                  </a:lnTo>
                  <a:lnTo>
                    <a:pt x="4336" y="10619"/>
                  </a:lnTo>
                  <a:lnTo>
                    <a:pt x="4189" y="10790"/>
                  </a:lnTo>
                  <a:lnTo>
                    <a:pt x="4189" y="10790"/>
                  </a:lnTo>
                  <a:lnTo>
                    <a:pt x="4019" y="10936"/>
                  </a:lnTo>
                  <a:lnTo>
                    <a:pt x="3873" y="11057"/>
                  </a:lnTo>
                  <a:lnTo>
                    <a:pt x="3727" y="11131"/>
                  </a:lnTo>
                  <a:lnTo>
                    <a:pt x="3605" y="11155"/>
                  </a:lnTo>
                  <a:lnTo>
                    <a:pt x="3605" y="11155"/>
                  </a:lnTo>
                  <a:lnTo>
                    <a:pt x="3532" y="11155"/>
                  </a:lnTo>
                  <a:lnTo>
                    <a:pt x="3434" y="11106"/>
                  </a:lnTo>
                  <a:lnTo>
                    <a:pt x="3337" y="11057"/>
                  </a:lnTo>
                  <a:lnTo>
                    <a:pt x="3240" y="10984"/>
                  </a:lnTo>
                  <a:lnTo>
                    <a:pt x="3240" y="10984"/>
                  </a:lnTo>
                  <a:lnTo>
                    <a:pt x="3167" y="10887"/>
                  </a:lnTo>
                  <a:lnTo>
                    <a:pt x="3093" y="10790"/>
                  </a:lnTo>
                  <a:lnTo>
                    <a:pt x="3069" y="10692"/>
                  </a:lnTo>
                  <a:lnTo>
                    <a:pt x="3045" y="10595"/>
                  </a:lnTo>
                  <a:lnTo>
                    <a:pt x="3045" y="10595"/>
                  </a:lnTo>
                  <a:lnTo>
                    <a:pt x="3020" y="10424"/>
                  </a:lnTo>
                  <a:lnTo>
                    <a:pt x="2996" y="10351"/>
                  </a:lnTo>
                  <a:lnTo>
                    <a:pt x="2947" y="10302"/>
                  </a:lnTo>
                  <a:lnTo>
                    <a:pt x="2947" y="10302"/>
                  </a:lnTo>
                  <a:lnTo>
                    <a:pt x="2923" y="10254"/>
                  </a:lnTo>
                  <a:lnTo>
                    <a:pt x="2874" y="10181"/>
                  </a:lnTo>
                  <a:lnTo>
                    <a:pt x="2850" y="10035"/>
                  </a:lnTo>
                  <a:lnTo>
                    <a:pt x="2850" y="10035"/>
                  </a:lnTo>
                  <a:lnTo>
                    <a:pt x="2826" y="9864"/>
                  </a:lnTo>
                  <a:lnTo>
                    <a:pt x="2801" y="9791"/>
                  </a:lnTo>
                  <a:lnTo>
                    <a:pt x="2752" y="9742"/>
                  </a:lnTo>
                  <a:lnTo>
                    <a:pt x="2752" y="9742"/>
                  </a:lnTo>
                  <a:lnTo>
                    <a:pt x="2728" y="9669"/>
                  </a:lnTo>
                  <a:lnTo>
                    <a:pt x="2704" y="9572"/>
                  </a:lnTo>
                  <a:lnTo>
                    <a:pt x="2679" y="9426"/>
                  </a:lnTo>
                  <a:lnTo>
                    <a:pt x="2655" y="9255"/>
                  </a:lnTo>
                  <a:lnTo>
                    <a:pt x="2655" y="9255"/>
                  </a:lnTo>
                  <a:lnTo>
                    <a:pt x="2679" y="9109"/>
                  </a:lnTo>
                  <a:lnTo>
                    <a:pt x="2704" y="8963"/>
                  </a:lnTo>
                  <a:lnTo>
                    <a:pt x="2728" y="8866"/>
                  </a:lnTo>
                  <a:lnTo>
                    <a:pt x="2752" y="8792"/>
                  </a:lnTo>
                  <a:lnTo>
                    <a:pt x="2752" y="8792"/>
                  </a:lnTo>
                  <a:lnTo>
                    <a:pt x="2801" y="8744"/>
                  </a:lnTo>
                  <a:lnTo>
                    <a:pt x="2826" y="8671"/>
                  </a:lnTo>
                  <a:lnTo>
                    <a:pt x="2850" y="8500"/>
                  </a:lnTo>
                  <a:lnTo>
                    <a:pt x="2850" y="8500"/>
                  </a:lnTo>
                  <a:lnTo>
                    <a:pt x="2826" y="8403"/>
                  </a:lnTo>
                  <a:lnTo>
                    <a:pt x="2777" y="8281"/>
                  </a:lnTo>
                  <a:lnTo>
                    <a:pt x="2679" y="8159"/>
                  </a:lnTo>
                  <a:lnTo>
                    <a:pt x="2582" y="8037"/>
                  </a:lnTo>
                  <a:lnTo>
                    <a:pt x="2582" y="8037"/>
                  </a:lnTo>
                  <a:lnTo>
                    <a:pt x="2460" y="7891"/>
                  </a:lnTo>
                  <a:lnTo>
                    <a:pt x="2363" y="7721"/>
                  </a:lnTo>
                  <a:lnTo>
                    <a:pt x="2314" y="7526"/>
                  </a:lnTo>
                  <a:lnTo>
                    <a:pt x="2290" y="7356"/>
                  </a:lnTo>
                  <a:lnTo>
                    <a:pt x="2290" y="7356"/>
                  </a:lnTo>
                  <a:lnTo>
                    <a:pt x="2290" y="7209"/>
                  </a:lnTo>
                  <a:lnTo>
                    <a:pt x="2265" y="7063"/>
                  </a:lnTo>
                  <a:lnTo>
                    <a:pt x="2217" y="6966"/>
                  </a:lnTo>
                  <a:lnTo>
                    <a:pt x="2192" y="6893"/>
                  </a:lnTo>
                  <a:lnTo>
                    <a:pt x="2192" y="6893"/>
                  </a:lnTo>
                  <a:lnTo>
                    <a:pt x="2144" y="6844"/>
                  </a:lnTo>
                  <a:lnTo>
                    <a:pt x="2071" y="6820"/>
                  </a:lnTo>
                  <a:lnTo>
                    <a:pt x="1900" y="6795"/>
                  </a:lnTo>
                  <a:lnTo>
                    <a:pt x="1900" y="6795"/>
                  </a:lnTo>
                  <a:lnTo>
                    <a:pt x="1754" y="6820"/>
                  </a:lnTo>
                  <a:lnTo>
                    <a:pt x="1681" y="6844"/>
                  </a:lnTo>
                  <a:lnTo>
                    <a:pt x="1632" y="6893"/>
                  </a:lnTo>
                  <a:lnTo>
                    <a:pt x="1632" y="6893"/>
                  </a:lnTo>
                  <a:lnTo>
                    <a:pt x="1559" y="6941"/>
                  </a:lnTo>
                  <a:lnTo>
                    <a:pt x="1437" y="6966"/>
                  </a:lnTo>
                  <a:lnTo>
                    <a:pt x="1291" y="6990"/>
                  </a:lnTo>
                  <a:lnTo>
                    <a:pt x="1145" y="6990"/>
                  </a:lnTo>
                  <a:lnTo>
                    <a:pt x="1145" y="6990"/>
                  </a:lnTo>
                  <a:lnTo>
                    <a:pt x="975" y="6966"/>
                  </a:lnTo>
                  <a:lnTo>
                    <a:pt x="780" y="6868"/>
                  </a:lnTo>
                  <a:lnTo>
                    <a:pt x="561" y="6747"/>
                  </a:lnTo>
                  <a:lnTo>
                    <a:pt x="390" y="6601"/>
                  </a:lnTo>
                  <a:lnTo>
                    <a:pt x="390" y="6601"/>
                  </a:lnTo>
                  <a:lnTo>
                    <a:pt x="317" y="6527"/>
                  </a:lnTo>
                  <a:lnTo>
                    <a:pt x="244" y="6406"/>
                  </a:lnTo>
                  <a:lnTo>
                    <a:pt x="122" y="6113"/>
                  </a:lnTo>
                  <a:lnTo>
                    <a:pt x="49" y="5797"/>
                  </a:lnTo>
                  <a:lnTo>
                    <a:pt x="0" y="5480"/>
                  </a:lnTo>
                  <a:lnTo>
                    <a:pt x="0" y="5480"/>
                  </a:lnTo>
                  <a:lnTo>
                    <a:pt x="25" y="5310"/>
                  </a:lnTo>
                  <a:lnTo>
                    <a:pt x="49" y="5139"/>
                  </a:lnTo>
                  <a:lnTo>
                    <a:pt x="147" y="4798"/>
                  </a:lnTo>
                  <a:lnTo>
                    <a:pt x="220" y="4628"/>
                  </a:lnTo>
                  <a:lnTo>
                    <a:pt x="293" y="4482"/>
                  </a:lnTo>
                  <a:lnTo>
                    <a:pt x="390" y="4336"/>
                  </a:lnTo>
                  <a:lnTo>
                    <a:pt x="487" y="4238"/>
                  </a:lnTo>
                  <a:lnTo>
                    <a:pt x="487" y="4238"/>
                  </a:lnTo>
                  <a:lnTo>
                    <a:pt x="682" y="4043"/>
                  </a:lnTo>
                  <a:lnTo>
                    <a:pt x="877" y="3897"/>
                  </a:lnTo>
                  <a:lnTo>
                    <a:pt x="1048" y="3800"/>
                  </a:lnTo>
                  <a:lnTo>
                    <a:pt x="1145" y="3751"/>
                  </a:lnTo>
                  <a:lnTo>
                    <a:pt x="1145" y="3751"/>
                  </a:lnTo>
                  <a:lnTo>
                    <a:pt x="1316" y="3727"/>
                  </a:lnTo>
                  <a:lnTo>
                    <a:pt x="1389" y="3702"/>
                  </a:lnTo>
                  <a:lnTo>
                    <a:pt x="1437" y="3654"/>
                  </a:lnTo>
                  <a:lnTo>
                    <a:pt x="1437" y="3654"/>
                  </a:lnTo>
                  <a:lnTo>
                    <a:pt x="1510" y="3629"/>
                  </a:lnTo>
                  <a:lnTo>
                    <a:pt x="1608" y="3605"/>
                  </a:lnTo>
                  <a:lnTo>
                    <a:pt x="1754" y="3581"/>
                  </a:lnTo>
                  <a:lnTo>
                    <a:pt x="1900" y="3581"/>
                  </a:lnTo>
                  <a:lnTo>
                    <a:pt x="1900" y="3581"/>
                  </a:lnTo>
                  <a:lnTo>
                    <a:pt x="2071" y="3581"/>
                  </a:lnTo>
                  <a:lnTo>
                    <a:pt x="2241" y="3629"/>
                  </a:lnTo>
                  <a:lnTo>
                    <a:pt x="2363" y="3678"/>
                  </a:lnTo>
                  <a:lnTo>
                    <a:pt x="2485" y="3751"/>
                  </a:lnTo>
                  <a:lnTo>
                    <a:pt x="2485" y="3751"/>
                  </a:lnTo>
                  <a:lnTo>
                    <a:pt x="2558" y="3824"/>
                  </a:lnTo>
                  <a:lnTo>
                    <a:pt x="2655" y="3897"/>
                  </a:lnTo>
                  <a:lnTo>
                    <a:pt x="2777" y="3946"/>
                  </a:lnTo>
                  <a:lnTo>
                    <a:pt x="2850" y="3946"/>
                  </a:lnTo>
                  <a:lnTo>
                    <a:pt x="2850" y="3946"/>
                  </a:lnTo>
                  <a:lnTo>
                    <a:pt x="3020" y="3970"/>
                  </a:lnTo>
                  <a:lnTo>
                    <a:pt x="3093" y="4019"/>
                  </a:lnTo>
                  <a:lnTo>
                    <a:pt x="3142" y="4043"/>
                  </a:lnTo>
                  <a:lnTo>
                    <a:pt x="3142" y="4043"/>
                  </a:lnTo>
                  <a:lnTo>
                    <a:pt x="3191" y="4068"/>
                  </a:lnTo>
                  <a:lnTo>
                    <a:pt x="3240" y="4092"/>
                  </a:lnTo>
                  <a:lnTo>
                    <a:pt x="3288" y="4068"/>
                  </a:lnTo>
                  <a:lnTo>
                    <a:pt x="3337" y="4043"/>
                  </a:lnTo>
                  <a:lnTo>
                    <a:pt x="3337" y="4043"/>
                  </a:lnTo>
                  <a:lnTo>
                    <a:pt x="3386" y="4019"/>
                  </a:lnTo>
                  <a:lnTo>
                    <a:pt x="3459" y="3970"/>
                  </a:lnTo>
                  <a:lnTo>
                    <a:pt x="3605" y="3946"/>
                  </a:lnTo>
                  <a:lnTo>
                    <a:pt x="3605" y="3946"/>
                  </a:lnTo>
                  <a:lnTo>
                    <a:pt x="3775" y="3970"/>
                  </a:lnTo>
                  <a:lnTo>
                    <a:pt x="3848" y="4019"/>
                  </a:lnTo>
                  <a:lnTo>
                    <a:pt x="3897" y="4043"/>
                  </a:lnTo>
                  <a:lnTo>
                    <a:pt x="3897" y="4043"/>
                  </a:lnTo>
                  <a:lnTo>
                    <a:pt x="3970" y="4092"/>
                  </a:lnTo>
                  <a:lnTo>
                    <a:pt x="4068" y="4116"/>
                  </a:lnTo>
                  <a:lnTo>
                    <a:pt x="4214" y="4141"/>
                  </a:lnTo>
                  <a:lnTo>
                    <a:pt x="4384" y="4141"/>
                  </a:lnTo>
                  <a:lnTo>
                    <a:pt x="4384" y="4141"/>
                  </a:lnTo>
                  <a:lnTo>
                    <a:pt x="4530" y="4141"/>
                  </a:lnTo>
                  <a:lnTo>
                    <a:pt x="4677" y="4116"/>
                  </a:lnTo>
                  <a:lnTo>
                    <a:pt x="4774" y="4092"/>
                  </a:lnTo>
                  <a:lnTo>
                    <a:pt x="4847" y="4043"/>
                  </a:lnTo>
                  <a:lnTo>
                    <a:pt x="4847" y="4043"/>
                  </a:lnTo>
                  <a:lnTo>
                    <a:pt x="4896" y="3995"/>
                  </a:lnTo>
                  <a:lnTo>
                    <a:pt x="4920" y="3921"/>
                  </a:lnTo>
                  <a:lnTo>
                    <a:pt x="4944" y="3751"/>
                  </a:lnTo>
                  <a:lnTo>
                    <a:pt x="4944" y="3751"/>
                  </a:lnTo>
                  <a:lnTo>
                    <a:pt x="4944" y="3727"/>
                  </a:lnTo>
                  <a:lnTo>
                    <a:pt x="4920" y="3678"/>
                  </a:lnTo>
                  <a:lnTo>
                    <a:pt x="4823" y="3629"/>
                  </a:lnTo>
                  <a:lnTo>
                    <a:pt x="4701" y="3581"/>
                  </a:lnTo>
                  <a:lnTo>
                    <a:pt x="4555" y="3581"/>
                  </a:lnTo>
                  <a:lnTo>
                    <a:pt x="4555" y="3581"/>
                  </a:lnTo>
                  <a:lnTo>
                    <a:pt x="4409" y="3556"/>
                  </a:lnTo>
                  <a:lnTo>
                    <a:pt x="4238" y="3507"/>
                  </a:lnTo>
                  <a:lnTo>
                    <a:pt x="4092" y="3459"/>
                  </a:lnTo>
                  <a:lnTo>
                    <a:pt x="3995" y="3386"/>
                  </a:lnTo>
                  <a:lnTo>
                    <a:pt x="3995" y="3386"/>
                  </a:lnTo>
                  <a:lnTo>
                    <a:pt x="3897" y="3313"/>
                  </a:lnTo>
                  <a:lnTo>
                    <a:pt x="3800" y="3240"/>
                  </a:lnTo>
                  <a:lnTo>
                    <a:pt x="3702" y="3215"/>
                  </a:lnTo>
                  <a:lnTo>
                    <a:pt x="3605" y="3191"/>
                  </a:lnTo>
                  <a:lnTo>
                    <a:pt x="3605" y="3191"/>
                  </a:lnTo>
                  <a:lnTo>
                    <a:pt x="3532" y="3166"/>
                  </a:lnTo>
                  <a:lnTo>
                    <a:pt x="3434" y="3142"/>
                  </a:lnTo>
                  <a:lnTo>
                    <a:pt x="3337" y="3069"/>
                  </a:lnTo>
                  <a:lnTo>
                    <a:pt x="3240" y="2996"/>
                  </a:lnTo>
                  <a:lnTo>
                    <a:pt x="3240" y="2996"/>
                  </a:lnTo>
                  <a:lnTo>
                    <a:pt x="3167" y="2923"/>
                  </a:lnTo>
                  <a:lnTo>
                    <a:pt x="3069" y="2899"/>
                  </a:lnTo>
                  <a:lnTo>
                    <a:pt x="2996" y="2874"/>
                  </a:lnTo>
                  <a:lnTo>
                    <a:pt x="2947" y="2899"/>
                  </a:lnTo>
                  <a:lnTo>
                    <a:pt x="2947" y="2899"/>
                  </a:lnTo>
                  <a:lnTo>
                    <a:pt x="2899" y="2923"/>
                  </a:lnTo>
                  <a:lnTo>
                    <a:pt x="2826" y="2923"/>
                  </a:lnTo>
                  <a:lnTo>
                    <a:pt x="2752" y="2874"/>
                  </a:lnTo>
                  <a:lnTo>
                    <a:pt x="2655" y="2801"/>
                  </a:lnTo>
                  <a:lnTo>
                    <a:pt x="2655" y="2801"/>
                  </a:lnTo>
                  <a:lnTo>
                    <a:pt x="2582" y="2752"/>
                  </a:lnTo>
                  <a:lnTo>
                    <a:pt x="2509" y="2704"/>
                  </a:lnTo>
                  <a:lnTo>
                    <a:pt x="2436" y="2704"/>
                  </a:lnTo>
                  <a:lnTo>
                    <a:pt x="2387" y="2704"/>
                  </a:lnTo>
                  <a:lnTo>
                    <a:pt x="2387" y="2704"/>
                  </a:lnTo>
                  <a:lnTo>
                    <a:pt x="2338" y="2752"/>
                  </a:lnTo>
                  <a:lnTo>
                    <a:pt x="2265" y="2777"/>
                  </a:lnTo>
                  <a:lnTo>
                    <a:pt x="2095" y="2801"/>
                  </a:lnTo>
                  <a:lnTo>
                    <a:pt x="2095" y="2801"/>
                  </a:lnTo>
                  <a:lnTo>
                    <a:pt x="1997" y="2850"/>
                  </a:lnTo>
                  <a:lnTo>
                    <a:pt x="1851" y="2923"/>
                  </a:lnTo>
                  <a:lnTo>
                    <a:pt x="1681" y="3045"/>
                  </a:lnTo>
                  <a:lnTo>
                    <a:pt x="1535" y="3191"/>
                  </a:lnTo>
                  <a:lnTo>
                    <a:pt x="1535" y="3191"/>
                  </a:lnTo>
                  <a:lnTo>
                    <a:pt x="1364" y="3337"/>
                  </a:lnTo>
                  <a:lnTo>
                    <a:pt x="1194" y="3459"/>
                  </a:lnTo>
                  <a:lnTo>
                    <a:pt x="1072" y="3532"/>
                  </a:lnTo>
                  <a:lnTo>
                    <a:pt x="950" y="3581"/>
                  </a:lnTo>
                  <a:lnTo>
                    <a:pt x="950" y="3581"/>
                  </a:lnTo>
                  <a:lnTo>
                    <a:pt x="804" y="3532"/>
                  </a:lnTo>
                  <a:lnTo>
                    <a:pt x="731" y="3507"/>
                  </a:lnTo>
                  <a:lnTo>
                    <a:pt x="682" y="3483"/>
                  </a:lnTo>
                  <a:lnTo>
                    <a:pt x="682" y="3483"/>
                  </a:lnTo>
                  <a:lnTo>
                    <a:pt x="634" y="3434"/>
                  </a:lnTo>
                  <a:lnTo>
                    <a:pt x="609" y="3361"/>
                  </a:lnTo>
                  <a:lnTo>
                    <a:pt x="585" y="3191"/>
                  </a:lnTo>
                  <a:lnTo>
                    <a:pt x="585" y="3191"/>
                  </a:lnTo>
                  <a:lnTo>
                    <a:pt x="609" y="3020"/>
                  </a:lnTo>
                  <a:lnTo>
                    <a:pt x="634" y="2947"/>
                  </a:lnTo>
                  <a:lnTo>
                    <a:pt x="682" y="2899"/>
                  </a:lnTo>
                  <a:lnTo>
                    <a:pt x="682" y="2899"/>
                  </a:lnTo>
                  <a:lnTo>
                    <a:pt x="731" y="2874"/>
                  </a:lnTo>
                  <a:lnTo>
                    <a:pt x="853" y="2850"/>
                  </a:lnTo>
                  <a:lnTo>
                    <a:pt x="999" y="2826"/>
                  </a:lnTo>
                  <a:lnTo>
                    <a:pt x="1145" y="2801"/>
                  </a:lnTo>
                  <a:lnTo>
                    <a:pt x="1145" y="2801"/>
                  </a:lnTo>
                  <a:lnTo>
                    <a:pt x="1291" y="2801"/>
                  </a:lnTo>
                  <a:lnTo>
                    <a:pt x="1413" y="2752"/>
                  </a:lnTo>
                  <a:lnTo>
                    <a:pt x="1486" y="2704"/>
                  </a:lnTo>
                  <a:lnTo>
                    <a:pt x="1510" y="2655"/>
                  </a:lnTo>
                  <a:lnTo>
                    <a:pt x="1535" y="2631"/>
                  </a:lnTo>
                  <a:lnTo>
                    <a:pt x="1535" y="2631"/>
                  </a:lnTo>
                  <a:lnTo>
                    <a:pt x="1486" y="2460"/>
                  </a:lnTo>
                  <a:lnTo>
                    <a:pt x="1462" y="2387"/>
                  </a:lnTo>
                  <a:lnTo>
                    <a:pt x="1437" y="2338"/>
                  </a:lnTo>
                  <a:lnTo>
                    <a:pt x="1437" y="2338"/>
                  </a:lnTo>
                  <a:lnTo>
                    <a:pt x="1389" y="2290"/>
                  </a:lnTo>
                  <a:lnTo>
                    <a:pt x="1389" y="2241"/>
                  </a:lnTo>
                  <a:lnTo>
                    <a:pt x="1389" y="2192"/>
                  </a:lnTo>
                  <a:lnTo>
                    <a:pt x="1437" y="2144"/>
                  </a:lnTo>
                  <a:lnTo>
                    <a:pt x="1437" y="2144"/>
                  </a:lnTo>
                  <a:lnTo>
                    <a:pt x="1486" y="2119"/>
                  </a:lnTo>
                  <a:lnTo>
                    <a:pt x="1559" y="2070"/>
                  </a:lnTo>
                  <a:lnTo>
                    <a:pt x="1705" y="2046"/>
                  </a:lnTo>
                  <a:lnTo>
                    <a:pt x="1705" y="2046"/>
                  </a:lnTo>
                  <a:lnTo>
                    <a:pt x="1803" y="2046"/>
                  </a:lnTo>
                  <a:lnTo>
                    <a:pt x="1900" y="1997"/>
                  </a:lnTo>
                  <a:lnTo>
                    <a:pt x="1997" y="1924"/>
                  </a:lnTo>
                  <a:lnTo>
                    <a:pt x="2095" y="1851"/>
                  </a:lnTo>
                  <a:lnTo>
                    <a:pt x="2095" y="1851"/>
                  </a:lnTo>
                  <a:lnTo>
                    <a:pt x="2168" y="1778"/>
                  </a:lnTo>
                  <a:lnTo>
                    <a:pt x="2241" y="1681"/>
                  </a:lnTo>
                  <a:lnTo>
                    <a:pt x="2265" y="1559"/>
                  </a:lnTo>
                  <a:lnTo>
                    <a:pt x="2290" y="1486"/>
                  </a:lnTo>
                  <a:lnTo>
                    <a:pt x="2290" y="1486"/>
                  </a:lnTo>
                  <a:lnTo>
                    <a:pt x="2265" y="1315"/>
                  </a:lnTo>
                  <a:lnTo>
                    <a:pt x="2217" y="1242"/>
                  </a:lnTo>
                  <a:lnTo>
                    <a:pt x="2192" y="1194"/>
                  </a:lnTo>
                  <a:lnTo>
                    <a:pt x="2192" y="1194"/>
                  </a:lnTo>
                  <a:lnTo>
                    <a:pt x="2192" y="1169"/>
                  </a:lnTo>
                  <a:lnTo>
                    <a:pt x="2192" y="1121"/>
                  </a:lnTo>
                  <a:lnTo>
                    <a:pt x="2265" y="999"/>
                  </a:lnTo>
                  <a:lnTo>
                    <a:pt x="2387" y="828"/>
                  </a:lnTo>
                  <a:lnTo>
                    <a:pt x="2582" y="634"/>
                  </a:lnTo>
                  <a:lnTo>
                    <a:pt x="2582" y="634"/>
                  </a:lnTo>
                  <a:lnTo>
                    <a:pt x="2679" y="536"/>
                  </a:lnTo>
                  <a:lnTo>
                    <a:pt x="2826" y="439"/>
                  </a:lnTo>
                  <a:lnTo>
                    <a:pt x="2972" y="366"/>
                  </a:lnTo>
                  <a:lnTo>
                    <a:pt x="3142" y="293"/>
                  </a:lnTo>
                  <a:lnTo>
                    <a:pt x="3483" y="195"/>
                  </a:lnTo>
                  <a:lnTo>
                    <a:pt x="3654" y="171"/>
                  </a:lnTo>
                  <a:lnTo>
                    <a:pt x="3800" y="146"/>
                  </a:lnTo>
                  <a:lnTo>
                    <a:pt x="3800" y="146"/>
                  </a:lnTo>
                  <a:lnTo>
                    <a:pt x="4116" y="171"/>
                  </a:lnTo>
                  <a:lnTo>
                    <a:pt x="4360" y="171"/>
                  </a:lnTo>
                  <a:lnTo>
                    <a:pt x="4555" y="220"/>
                  </a:lnTo>
                  <a:lnTo>
                    <a:pt x="4652" y="244"/>
                  </a:lnTo>
                  <a:lnTo>
                    <a:pt x="4652" y="244"/>
                  </a:lnTo>
                  <a:lnTo>
                    <a:pt x="4701" y="268"/>
                  </a:lnTo>
                  <a:lnTo>
                    <a:pt x="4750" y="293"/>
                  </a:lnTo>
                  <a:lnTo>
                    <a:pt x="4798" y="268"/>
                  </a:lnTo>
                  <a:lnTo>
                    <a:pt x="4847" y="244"/>
                  </a:lnTo>
                  <a:lnTo>
                    <a:pt x="4847" y="244"/>
                  </a:lnTo>
                  <a:lnTo>
                    <a:pt x="5018" y="195"/>
                  </a:lnTo>
                  <a:lnTo>
                    <a:pt x="5407" y="122"/>
                  </a:lnTo>
                  <a:lnTo>
                    <a:pt x="5821" y="25"/>
                  </a:lnTo>
                  <a:lnTo>
                    <a:pt x="6138" y="0"/>
                  </a:lnTo>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cxnSp>
        <p:nvCxnSpPr>
          <p:cNvPr id="85" name="Shape 262"/>
          <p:cNvCxnSpPr/>
          <p:nvPr/>
        </p:nvCxnSpPr>
        <p:spPr>
          <a:xfrm>
            <a:off x="4475987" y="2420358"/>
            <a:ext cx="0" cy="392999"/>
          </a:xfrm>
          <a:prstGeom prst="straightConnector1">
            <a:avLst/>
          </a:prstGeom>
          <a:noFill/>
          <a:ln w="9525" cap="rnd" cmpd="sng">
            <a:solidFill>
              <a:srgbClr val="FFFFFF"/>
            </a:solidFill>
            <a:prstDash val="solid"/>
            <a:round/>
            <a:headEnd type="none" w="med" len="med"/>
            <a:tailEnd type="none" w="med" len="med"/>
          </a:ln>
        </p:spPr>
      </p:cxnSp>
      <p:cxnSp>
        <p:nvCxnSpPr>
          <p:cNvPr id="86" name="Shape 259"/>
          <p:cNvCxnSpPr/>
          <p:nvPr/>
        </p:nvCxnSpPr>
        <p:spPr>
          <a:xfrm>
            <a:off x="3131840" y="1746703"/>
            <a:ext cx="0" cy="392999"/>
          </a:xfrm>
          <a:prstGeom prst="straightConnector1">
            <a:avLst/>
          </a:prstGeom>
          <a:noFill/>
          <a:ln w="9525" cap="rnd" cmpd="sng">
            <a:solidFill>
              <a:srgbClr val="FFFFFF"/>
            </a:solidFill>
            <a:prstDash val="solid"/>
            <a:round/>
            <a:headEnd type="none" w="med" len="med"/>
            <a:tailEnd type="none" w="med" len="med"/>
          </a:ln>
        </p:spPr>
      </p:cxnSp>
      <p:sp>
        <p:nvSpPr>
          <p:cNvPr id="87" name="Shape 254"/>
          <p:cNvSpPr/>
          <p:nvPr/>
        </p:nvSpPr>
        <p:spPr>
          <a:xfrm flipH="1">
            <a:off x="647564" y="1443412"/>
            <a:ext cx="882899" cy="875999"/>
          </a:xfrm>
          <a:custGeom>
            <a:avLst/>
            <a:gdLst/>
            <a:ahLst/>
            <a:cxnLst/>
            <a:rect l="0" t="0" r="0" b="0"/>
            <a:pathLst>
              <a:path w="120000" h="120000" extrusionOk="0">
                <a:moveTo>
                  <a:pt x="80" y="0"/>
                </a:moveTo>
                <a:lnTo>
                  <a:pt x="120000" y="17383"/>
                </a:lnTo>
                <a:lnTo>
                  <a:pt x="120000" y="120000"/>
                </a:lnTo>
                <a:lnTo>
                  <a:pt x="80" y="119999"/>
                </a:lnTo>
                <a:cubicBezTo>
                  <a:pt x="-197" y="79999"/>
                  <a:pt x="358" y="40000"/>
                  <a:pt x="80" y="0"/>
                </a:cubicBezTo>
                <a:close/>
              </a:path>
            </a:pathLst>
          </a:custGeom>
          <a:solidFill>
            <a:srgbClr val="165751"/>
          </a:solidFill>
          <a:ln>
            <a:noFill/>
          </a:ln>
        </p:spPr>
        <p:txBody>
          <a:bodyPr lIns="91425" tIns="45700" rIns="91425" bIns="45700" anchor="ctr" anchorCtr="0">
            <a:noAutofit/>
          </a:bodyPr>
          <a:lstStyle/>
          <a:p>
            <a:pPr marL="0" marR="0" lvl="0" indent="0" algn="ctr" rtl="0">
              <a:spcBef>
                <a:spcPts val="0"/>
              </a:spcBef>
              <a:buNone/>
            </a:pPr>
            <a:endParaRPr sz="2400" b="0" i="0" u="none" strike="noStrike" cap="none">
              <a:solidFill>
                <a:srgbClr val="FFFFFF"/>
              </a:solidFill>
              <a:latin typeface="Arial"/>
              <a:ea typeface="Arial"/>
              <a:cs typeface="Arial"/>
              <a:sym typeface="Arial"/>
            </a:endParaRPr>
          </a:p>
        </p:txBody>
      </p:sp>
      <p:sp>
        <p:nvSpPr>
          <p:cNvPr id="75" name="Shape 257"/>
          <p:cNvSpPr/>
          <p:nvPr/>
        </p:nvSpPr>
        <p:spPr>
          <a:xfrm>
            <a:off x="647564" y="1346998"/>
            <a:ext cx="477599" cy="1064625"/>
          </a:xfrm>
          <a:custGeom>
            <a:avLst/>
            <a:gdLst/>
            <a:ahLst/>
            <a:cxnLst/>
            <a:rect l="0" t="0" r="0" b="0"/>
            <a:pathLst>
              <a:path w="120000" h="120000" extrusionOk="0">
                <a:moveTo>
                  <a:pt x="0" y="115785"/>
                </a:moveTo>
                <a:lnTo>
                  <a:pt x="0" y="3719"/>
                </a:lnTo>
                <a:lnTo>
                  <a:pt x="120000" y="0"/>
                </a:lnTo>
                <a:lnTo>
                  <a:pt x="120000" y="120000"/>
                </a:lnTo>
                <a:lnTo>
                  <a:pt x="0" y="115785"/>
                </a:lnTo>
                <a:close/>
              </a:path>
            </a:pathLst>
          </a:custGeom>
          <a:gradFill>
            <a:gsLst>
              <a:gs pos="0">
                <a:srgbClr val="FFFFFF">
                  <a:alpha val="9803"/>
                </a:srgbClr>
              </a:gs>
              <a:gs pos="100000">
                <a:srgbClr val="FFFFFF">
                  <a:alpha val="24705"/>
                </a:srgbClr>
              </a:gs>
            </a:gsLst>
            <a:lin ang="0" scaled="0"/>
          </a:gradFill>
          <a:ln>
            <a:noFill/>
          </a:ln>
        </p:spPr>
        <p:txBody>
          <a:bodyPr lIns="91425" tIns="45700" rIns="91425" bIns="45700" anchor="ctr" anchorCtr="0">
            <a:noAutofit/>
          </a:bodyPr>
          <a:lstStyle/>
          <a:p>
            <a:pPr marL="0" marR="0" lvl="0" indent="0" algn="ctr" rtl="0">
              <a:spcBef>
                <a:spcPts val="0"/>
              </a:spcBef>
              <a:buNone/>
            </a:pPr>
            <a:endParaRPr sz="2400" b="0" i="0" u="none" strike="noStrike" cap="none">
              <a:solidFill>
                <a:srgbClr val="FFFFFF"/>
              </a:solidFill>
              <a:latin typeface="Arial"/>
              <a:ea typeface="Arial"/>
              <a:cs typeface="Arial"/>
              <a:sym typeface="Arial"/>
            </a:endParaRPr>
          </a:p>
        </p:txBody>
      </p:sp>
      <p:sp>
        <p:nvSpPr>
          <p:cNvPr id="88" name="Shape 270"/>
          <p:cNvSpPr/>
          <p:nvPr/>
        </p:nvSpPr>
        <p:spPr>
          <a:xfrm flipH="1">
            <a:off x="2411760" y="1426382"/>
            <a:ext cx="45900" cy="1073360"/>
          </a:xfrm>
          <a:custGeom>
            <a:avLst/>
            <a:gdLst/>
            <a:ahLst/>
            <a:cxnLst/>
            <a:rect l="0" t="0" r="0" b="0"/>
            <a:pathLst>
              <a:path w="120000" h="120000" extrusionOk="0">
                <a:moveTo>
                  <a:pt x="0" y="115785"/>
                </a:moveTo>
                <a:lnTo>
                  <a:pt x="0" y="3719"/>
                </a:lnTo>
                <a:lnTo>
                  <a:pt x="120000" y="0"/>
                </a:lnTo>
                <a:lnTo>
                  <a:pt x="120000" y="120000"/>
                </a:lnTo>
                <a:lnTo>
                  <a:pt x="0" y="115785"/>
                </a:lnTo>
                <a:close/>
              </a:path>
            </a:pathLst>
          </a:custGeom>
          <a:gradFill>
            <a:gsLst>
              <a:gs pos="0">
                <a:srgbClr val="FFFFFF">
                  <a:alpha val="9803"/>
                </a:srgbClr>
              </a:gs>
              <a:gs pos="100000">
                <a:srgbClr val="FFFFFF">
                  <a:alpha val="24705"/>
                </a:srgbClr>
              </a:gs>
            </a:gsLst>
            <a:lin ang="0" scaled="0"/>
          </a:gradFill>
          <a:ln>
            <a:noFill/>
          </a:ln>
        </p:spPr>
        <p:txBody>
          <a:bodyPr lIns="91425" tIns="45700" rIns="91425" bIns="45700" anchor="ctr" anchorCtr="0">
            <a:noAutofit/>
          </a:bodyPr>
          <a:lstStyle/>
          <a:p>
            <a:pPr marL="0" marR="0" lvl="0" indent="0" algn="ctr" rtl="0">
              <a:spcBef>
                <a:spcPts val="0"/>
              </a:spcBef>
              <a:buNone/>
            </a:pPr>
            <a:endParaRPr sz="2400" b="0" i="0" u="none" strike="noStrike" cap="none">
              <a:solidFill>
                <a:srgbClr val="FFFFFF"/>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46025" y="483517"/>
            <a:ext cx="4362079" cy="720081"/>
          </a:xfrm>
        </p:spPr>
        <p:txBody>
          <a:bodyPr/>
          <a:lstStyle/>
          <a:p>
            <a:r>
              <a:rPr lang="tr-TR" b="0" dirty="0" smtClean="0"/>
              <a:t>Daimi İşçi ve Sözleşmeli Personel Özlük</a:t>
            </a:r>
            <a:br>
              <a:rPr lang="tr-TR" b="0" dirty="0" smtClean="0"/>
            </a:br>
            <a:r>
              <a:rPr lang="tr-TR" b="0" dirty="0" smtClean="0"/>
              <a:t>İşleri Şube Müdürü</a:t>
            </a:r>
            <a:endParaRPr lang="tr-TR" dirty="0"/>
          </a:p>
        </p:txBody>
      </p:sp>
      <p:sp>
        <p:nvSpPr>
          <p:cNvPr id="3" name="2 Metin Yer Tutucusu"/>
          <p:cNvSpPr>
            <a:spLocks noGrp="1"/>
          </p:cNvSpPr>
          <p:nvPr>
            <p:ph type="body" idx="1"/>
          </p:nvPr>
        </p:nvSpPr>
        <p:spPr>
          <a:xfrm>
            <a:off x="611561" y="1491630"/>
            <a:ext cx="7776864" cy="3168352"/>
          </a:xfrm>
        </p:spPr>
        <p:txBody>
          <a:bodyPr/>
          <a:lstStyle/>
          <a:p>
            <a:pPr marL="285750" indent="-285750">
              <a:buFont typeface="Wingdings" panose="05000000000000000000" pitchFamily="2" charset="2"/>
              <a:buChar char="v"/>
            </a:pPr>
            <a:r>
              <a:rPr lang="tr-TR" sz="1400" dirty="0" smtClean="0">
                <a:latin typeface="+mj-lt"/>
              </a:rPr>
              <a:t> Güvenlik soruşturmalarının yaptırılması</a:t>
            </a:r>
          </a:p>
          <a:p>
            <a:pPr marL="285750" indent="-285750">
              <a:buFont typeface="Wingdings" panose="05000000000000000000" pitchFamily="2" charset="2"/>
              <a:buChar char="v"/>
            </a:pPr>
            <a:r>
              <a:rPr lang="tr-TR" sz="1400" dirty="0" smtClean="0">
                <a:latin typeface="+mj-lt"/>
              </a:rPr>
              <a:t> Asil olarak kazanan adayların belirlenen tarihlerde evraklarının istenmesi</a:t>
            </a:r>
          </a:p>
          <a:p>
            <a:pPr marL="285750" indent="-285750">
              <a:buFont typeface="Wingdings" panose="05000000000000000000" pitchFamily="2" charset="2"/>
              <a:buChar char="v"/>
            </a:pPr>
            <a:r>
              <a:rPr lang="tr-TR" sz="1400" dirty="0" smtClean="0">
                <a:latin typeface="+mj-lt"/>
              </a:rPr>
              <a:t> Asil adayların gelmemesi halinde yerine varsa yedek adayların yine web sitemiz üzerinden yayımlanması</a:t>
            </a:r>
          </a:p>
          <a:p>
            <a:pPr marL="285750" indent="-285750">
              <a:buFont typeface="Wingdings" panose="05000000000000000000" pitchFamily="2" charset="2"/>
              <a:buChar char="v"/>
            </a:pPr>
            <a:r>
              <a:rPr lang="tr-TR" sz="1400" dirty="0" smtClean="0">
                <a:latin typeface="+mj-lt"/>
              </a:rPr>
              <a:t> Üniversitemizde istihdam edilecek personellerin göreve başlaması için gerekli işlemlerin yapılması</a:t>
            </a:r>
          </a:p>
          <a:p>
            <a:pPr marL="285750" indent="-285750">
              <a:buFont typeface="Wingdings" panose="05000000000000000000" pitchFamily="2" charset="2"/>
              <a:buChar char="v"/>
            </a:pPr>
            <a:r>
              <a:rPr lang="tr-TR" sz="1400" dirty="0" smtClean="0">
                <a:latin typeface="+mj-lt"/>
              </a:rPr>
              <a:t> Talep üzerine sözleşmeli personele çalışma belgelerinin düzenlenmesi</a:t>
            </a:r>
          </a:p>
          <a:p>
            <a:pPr marL="285750" indent="-285750">
              <a:buFont typeface="Wingdings" panose="05000000000000000000" pitchFamily="2" charset="2"/>
              <a:buChar char="v"/>
            </a:pPr>
            <a:r>
              <a:rPr lang="tr-TR" sz="1400" dirty="0" smtClean="0">
                <a:latin typeface="+mj-lt"/>
              </a:rPr>
              <a:t> Her yıl aralık ayında sözleşmelerinin yenilenmesi için tüm sözleşmeli personele sözleşmelerinin imzalatılması</a:t>
            </a:r>
          </a:p>
          <a:p>
            <a:pPr marL="285750" indent="-285750">
              <a:buFont typeface="Wingdings" panose="05000000000000000000" pitchFamily="2" charset="2"/>
              <a:buChar char="v"/>
            </a:pPr>
            <a:r>
              <a:rPr lang="tr-TR" sz="1400" dirty="0" smtClean="0">
                <a:latin typeface="+mj-lt"/>
              </a:rPr>
              <a:t> Yıl sonunda sözleşme yenilemek istemeyen personele işten ayılma belgesi düzenlenmesi</a:t>
            </a:r>
          </a:p>
          <a:p>
            <a:endParaRPr lang="tr-TR" dirty="0"/>
          </a:p>
        </p:txBody>
      </p:sp>
      <p:pic>
        <p:nvPicPr>
          <p:cNvPr id="5" name="Picture 2" descr="C:\Users\ÇAĞRI\Desktop\gantep_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555526"/>
            <a:ext cx="3208799" cy="672873"/>
          </a:xfrm>
        </p:spPr>
        <p:txBody>
          <a:bodyPr/>
          <a:lstStyle/>
          <a:p>
            <a:r>
              <a:rPr lang="tr-TR" b="0" dirty="0" smtClean="0"/>
              <a:t>Daimi İşçi ve Sözleşmeli Personel Özlük</a:t>
            </a:r>
            <a:br>
              <a:rPr lang="tr-TR" b="0" dirty="0" smtClean="0"/>
            </a:br>
            <a:r>
              <a:rPr lang="tr-TR" b="0" dirty="0" smtClean="0"/>
              <a:t>İşleri Şube Müdürü</a:t>
            </a:r>
            <a:endParaRPr lang="tr-TR" dirty="0"/>
          </a:p>
        </p:txBody>
      </p:sp>
      <p:sp>
        <p:nvSpPr>
          <p:cNvPr id="3" name="2 Metin Yer Tutucusu"/>
          <p:cNvSpPr>
            <a:spLocks noGrp="1"/>
          </p:cNvSpPr>
          <p:nvPr>
            <p:ph type="body" idx="1"/>
          </p:nvPr>
        </p:nvSpPr>
        <p:spPr>
          <a:xfrm>
            <a:off x="647564" y="1419622"/>
            <a:ext cx="7890471" cy="2880319"/>
          </a:xfrm>
        </p:spPr>
        <p:txBody>
          <a:bodyPr/>
          <a:lstStyle/>
          <a:p>
            <a:pPr lvl="0"/>
            <a:r>
              <a:rPr lang="tr-TR" sz="1400" b="1" u="sng" dirty="0" smtClean="0"/>
              <a:t>SÜREKLİ İŞÇİ</a:t>
            </a:r>
            <a:endParaRPr lang="tr-TR" sz="1400" b="1" u="sng" dirty="0"/>
          </a:p>
          <a:p>
            <a:pPr>
              <a:buNone/>
            </a:pPr>
            <a:endParaRPr lang="tr-TR" sz="1400" dirty="0" smtClean="0">
              <a:latin typeface="+mj-lt"/>
            </a:endParaRPr>
          </a:p>
          <a:p>
            <a:pPr marL="285750" indent="-285750">
              <a:buFont typeface="Wingdings" panose="05000000000000000000" pitchFamily="2" charset="2"/>
              <a:buChar char="v"/>
            </a:pPr>
            <a:r>
              <a:rPr lang="tr-TR" sz="1400" dirty="0" smtClean="0">
                <a:latin typeface="+mj-lt"/>
              </a:rPr>
              <a:t>Üniversitemize ait 2 farklı iş yeri sicil numarası ile çalışan sürekli işçilerin; her ayın ilk haftası izin ve raporların puantaja aktarılması</a:t>
            </a:r>
          </a:p>
          <a:p>
            <a:pPr marL="285750" indent="-285750">
              <a:buFont typeface="Wingdings" panose="05000000000000000000" pitchFamily="2" charset="2"/>
              <a:buChar char="v"/>
            </a:pPr>
            <a:r>
              <a:rPr lang="tr-TR" sz="1400" dirty="0" smtClean="0">
                <a:latin typeface="+mj-lt"/>
              </a:rPr>
              <a:t>Puantajların sisteme yüklenerek her ayın 14 ünde düzenli olarak tahakkuk ettirilmesi</a:t>
            </a:r>
          </a:p>
          <a:p>
            <a:pPr marL="285750" indent="-285750">
              <a:buFont typeface="Wingdings" panose="05000000000000000000" pitchFamily="2" charset="2"/>
              <a:buChar char="v"/>
            </a:pPr>
            <a:r>
              <a:rPr lang="tr-TR" sz="1400" dirty="0" smtClean="0">
                <a:latin typeface="+mj-lt"/>
              </a:rPr>
              <a:t>Sürekli İşçilerin her ay ödenmekte olan maaşlarında çeşitli resmi kesintilerin (İcra-</a:t>
            </a:r>
            <a:r>
              <a:rPr lang="tr-TR" sz="1400" dirty="0" err="1" smtClean="0">
                <a:latin typeface="+mj-lt"/>
              </a:rPr>
              <a:t>Bes</a:t>
            </a:r>
            <a:r>
              <a:rPr lang="tr-TR" sz="1400" dirty="0" smtClean="0">
                <a:latin typeface="+mj-lt"/>
              </a:rPr>
              <a:t>-</a:t>
            </a:r>
            <a:r>
              <a:rPr lang="tr-TR" sz="1400" dirty="0" err="1" smtClean="0">
                <a:latin typeface="+mj-lt"/>
              </a:rPr>
              <a:t>Sgk</a:t>
            </a:r>
            <a:r>
              <a:rPr lang="tr-TR" sz="1400" dirty="0" smtClean="0">
                <a:latin typeface="+mj-lt"/>
              </a:rPr>
              <a:t>) yapılması</a:t>
            </a:r>
          </a:p>
          <a:p>
            <a:pPr marL="285750" indent="-285750">
              <a:buFont typeface="Wingdings" panose="05000000000000000000" pitchFamily="2" charset="2"/>
              <a:buChar char="v"/>
            </a:pPr>
            <a:r>
              <a:rPr lang="tr-TR" sz="1400" dirty="0" smtClean="0">
                <a:latin typeface="+mj-lt"/>
              </a:rPr>
              <a:t>Sürekli </a:t>
            </a:r>
            <a:r>
              <a:rPr lang="tr-TR" sz="1400" dirty="0" smtClean="0">
                <a:latin typeface="+mn-lt"/>
              </a:rPr>
              <a:t>İşçilerin</a:t>
            </a:r>
            <a:r>
              <a:rPr lang="tr-TR" sz="1400" dirty="0" smtClean="0">
                <a:latin typeface="+mj-lt"/>
              </a:rPr>
              <a:t> Sosyal yardım (Evlilik </a:t>
            </a:r>
            <a:r>
              <a:rPr lang="tr-TR" sz="1400" dirty="0" err="1" smtClean="0">
                <a:latin typeface="+mj-lt"/>
              </a:rPr>
              <a:t>yrd.</a:t>
            </a:r>
            <a:r>
              <a:rPr lang="tr-TR" sz="1400" dirty="0" smtClean="0">
                <a:latin typeface="+mj-lt"/>
              </a:rPr>
              <a:t>-Cenaze Yrd.-Askerlik </a:t>
            </a:r>
            <a:r>
              <a:rPr lang="tr-TR" sz="1400" dirty="0" err="1" smtClean="0">
                <a:latin typeface="+mj-lt"/>
              </a:rPr>
              <a:t>yrd.</a:t>
            </a:r>
            <a:r>
              <a:rPr lang="tr-TR" sz="1400" dirty="0" smtClean="0">
                <a:latin typeface="+mj-lt"/>
              </a:rPr>
              <a:t>) tahakkuk ettirilmesi</a:t>
            </a:r>
          </a:p>
          <a:p>
            <a:pPr marL="285750" indent="-285750">
              <a:buFont typeface="Wingdings" panose="05000000000000000000" pitchFamily="2" charset="2"/>
              <a:buChar char="v"/>
            </a:pPr>
            <a:r>
              <a:rPr lang="tr-TR" sz="1400" dirty="0" smtClean="0">
                <a:latin typeface="+mj-lt"/>
              </a:rPr>
              <a:t>Maaş ödemesi yapmak için  Mali Yönetim Sistemi üzerinden ödeme  emri belgesi düzenlenip gerekli evrakların</a:t>
            </a:r>
          </a:p>
          <a:p>
            <a:pPr marL="285750" indent="-285750">
              <a:buFont typeface="Wingdings" panose="05000000000000000000" pitchFamily="2" charset="2"/>
              <a:buChar char="v"/>
            </a:pPr>
            <a:r>
              <a:rPr lang="tr-TR" sz="1400" dirty="0" smtClean="0">
                <a:latin typeface="+mj-lt"/>
              </a:rPr>
              <a:t>hazırlanıp ilgili yerlere gönderilmesi</a:t>
            </a:r>
            <a:endParaRPr lang="tr-TR" sz="1400" dirty="0">
              <a:latin typeface="+mj-lt"/>
            </a:endParaRPr>
          </a:p>
        </p:txBody>
      </p:sp>
      <p:pic>
        <p:nvPicPr>
          <p:cNvPr id="5" name="Picture 2" descr="C:\Users\ÇAĞRI\Desktop\gantep_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46025" y="530725"/>
            <a:ext cx="4362079" cy="672873"/>
          </a:xfrm>
        </p:spPr>
        <p:txBody>
          <a:bodyPr/>
          <a:lstStyle/>
          <a:p>
            <a:r>
              <a:rPr lang="tr-TR" b="0" dirty="0" smtClean="0"/>
              <a:t>Daimi İşçi ve Sözleşmeli Personel Özlük</a:t>
            </a:r>
            <a:br>
              <a:rPr lang="tr-TR" b="0" dirty="0" smtClean="0"/>
            </a:br>
            <a:r>
              <a:rPr lang="tr-TR" b="0" dirty="0" smtClean="0"/>
              <a:t>İşleri Şube Müdürü</a:t>
            </a:r>
            <a:endParaRPr lang="tr-TR" dirty="0"/>
          </a:p>
        </p:txBody>
      </p:sp>
      <p:sp>
        <p:nvSpPr>
          <p:cNvPr id="3" name="2 Metin Yer Tutucusu"/>
          <p:cNvSpPr>
            <a:spLocks noGrp="1"/>
          </p:cNvSpPr>
          <p:nvPr>
            <p:ph type="body" idx="1"/>
          </p:nvPr>
        </p:nvSpPr>
        <p:spPr>
          <a:xfrm>
            <a:off x="1115616" y="1275606"/>
            <a:ext cx="7272808" cy="3312368"/>
          </a:xfrm>
        </p:spPr>
        <p:txBody>
          <a:bodyPr/>
          <a:lstStyle/>
          <a:p>
            <a:pPr marL="285750" indent="-285750">
              <a:buFont typeface="Wingdings" panose="05000000000000000000" pitchFamily="2" charset="2"/>
              <a:buChar char="v"/>
            </a:pPr>
            <a:endParaRPr lang="tr-TR" sz="1400" dirty="0" smtClean="0">
              <a:latin typeface="+mn-lt"/>
            </a:endParaRPr>
          </a:p>
          <a:p>
            <a:pPr marL="285750" indent="-285750">
              <a:buFont typeface="Wingdings" panose="05000000000000000000" pitchFamily="2" charset="2"/>
              <a:buChar char="v"/>
            </a:pPr>
            <a:r>
              <a:rPr lang="tr-TR" sz="1400" dirty="0" smtClean="0">
                <a:latin typeface="+mn-lt"/>
              </a:rPr>
              <a:t>Sürekli İşçilerin Her ayın 16-26  arası  çalışanların  vergi ve </a:t>
            </a:r>
            <a:r>
              <a:rPr lang="tr-TR" sz="1400" dirty="0" err="1" smtClean="0">
                <a:latin typeface="+mn-lt"/>
              </a:rPr>
              <a:t>sgk</a:t>
            </a:r>
            <a:r>
              <a:rPr lang="tr-TR" sz="1400" dirty="0" smtClean="0">
                <a:latin typeface="+mn-lt"/>
              </a:rPr>
              <a:t>  bildirimlerinin yapılması</a:t>
            </a:r>
          </a:p>
          <a:p>
            <a:pPr marL="285750" indent="-285750">
              <a:buFont typeface="Wingdings" panose="05000000000000000000" pitchFamily="2" charset="2"/>
              <a:buChar char="v"/>
            </a:pPr>
            <a:r>
              <a:rPr lang="tr-TR" sz="1400" dirty="0" smtClean="0">
                <a:latin typeface="+mn-lt"/>
              </a:rPr>
              <a:t>Sürekli İşçilerin sendika işlemleri ve görüşmeleri için yapılan yazışmaları yapmak</a:t>
            </a:r>
          </a:p>
          <a:p>
            <a:pPr marL="285750" indent="-285750">
              <a:buFont typeface="Wingdings" panose="05000000000000000000" pitchFamily="2" charset="2"/>
              <a:buChar char="v"/>
            </a:pPr>
            <a:r>
              <a:rPr lang="tr-TR" sz="1400" dirty="0" smtClean="0">
                <a:latin typeface="+mn-lt"/>
              </a:rPr>
              <a:t>Sürekli İşçilerin görev yeri değişikliği işlemleri</a:t>
            </a:r>
          </a:p>
          <a:p>
            <a:pPr marL="285750" indent="-285750">
              <a:buFont typeface="Wingdings" panose="05000000000000000000" pitchFamily="2" charset="2"/>
              <a:buChar char="v"/>
            </a:pPr>
            <a:r>
              <a:rPr lang="tr-TR" sz="1400" dirty="0" smtClean="0">
                <a:latin typeface="+mn-lt"/>
              </a:rPr>
              <a:t>Tüm Sürekli İşçilerin Özlük dosyalarının düzenli olarak tutulması</a:t>
            </a:r>
          </a:p>
          <a:p>
            <a:pPr marL="285750" indent="-285750">
              <a:buFont typeface="Wingdings" panose="05000000000000000000" pitchFamily="2" charset="2"/>
              <a:buChar char="v"/>
            </a:pPr>
            <a:r>
              <a:rPr lang="tr-TR" sz="1400" dirty="0" smtClean="0">
                <a:latin typeface="+mn-lt"/>
              </a:rPr>
              <a:t>Sürekli İşçilerini ilgili aya ait SGK tahakkuk işlerinin Strateji Daire Başkanlığına gönderilmesi</a:t>
            </a:r>
          </a:p>
          <a:p>
            <a:pPr marL="285750" indent="-285750">
              <a:buFont typeface="Wingdings" panose="05000000000000000000" pitchFamily="2" charset="2"/>
              <a:buChar char="v"/>
            </a:pPr>
            <a:r>
              <a:rPr lang="tr-TR" sz="1400" dirty="0" smtClean="0">
                <a:latin typeface="+mn-lt"/>
              </a:rPr>
              <a:t> Sürekli İşçilerin sigorta işe giriş çıkış bildirge işlemeleri</a:t>
            </a:r>
          </a:p>
          <a:p>
            <a:pPr marL="285750" indent="-285750">
              <a:buFont typeface="Wingdings" panose="05000000000000000000" pitchFamily="2" charset="2"/>
              <a:buChar char="v"/>
            </a:pPr>
            <a:r>
              <a:rPr lang="tr-TR" sz="1400" dirty="0" smtClean="0">
                <a:latin typeface="+mn-lt"/>
              </a:rPr>
              <a:t>Emekli olan  sürekli işçilerin kıdem tazminatının tahakkuk ettirilmesi</a:t>
            </a:r>
          </a:p>
          <a:p>
            <a:pPr marL="285750" indent="-285750">
              <a:buFont typeface="Wingdings" panose="05000000000000000000" pitchFamily="2" charset="2"/>
              <a:buChar char="v"/>
            </a:pPr>
            <a:r>
              <a:rPr lang="tr-TR" sz="1400" dirty="0" smtClean="0">
                <a:latin typeface="+mn-lt"/>
              </a:rPr>
              <a:t> Sürekli İşçilerin Kurumlar Arası Geçici  görevlendirilmeleriyle ilgili yazışmalarının yapılması</a:t>
            </a:r>
          </a:p>
          <a:p>
            <a:pPr marL="285750" indent="-285750">
              <a:buFont typeface="Wingdings" panose="05000000000000000000" pitchFamily="2" charset="2"/>
              <a:buChar char="v"/>
            </a:pPr>
            <a:r>
              <a:rPr lang="tr-TR" sz="1400" dirty="0">
                <a:latin typeface="+mn-lt"/>
              </a:rPr>
              <a:t>Sürekli İşçilere ait kimliklerin hazırlanması</a:t>
            </a:r>
          </a:p>
          <a:p>
            <a:pPr marL="285750" indent="-285750">
              <a:buFont typeface="Wingdings" panose="05000000000000000000" pitchFamily="2" charset="2"/>
              <a:buChar char="v"/>
            </a:pPr>
            <a:r>
              <a:rPr lang="tr-TR" sz="1400" dirty="0">
                <a:latin typeface="+mn-lt"/>
              </a:rPr>
              <a:t>Sürekli İşçilerin talepleri üzerine çalışma belgesi ve bordro düzenlenmesi</a:t>
            </a:r>
          </a:p>
          <a:p>
            <a:endParaRPr lang="tr-TR" dirty="0" smtClean="0"/>
          </a:p>
          <a:p>
            <a:endParaRPr lang="tr-TR" dirty="0"/>
          </a:p>
        </p:txBody>
      </p:sp>
      <p:pic>
        <p:nvPicPr>
          <p:cNvPr id="5" name="Picture 2" descr="C:\Users\ÇAĞRI\Desktop\gantep_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ctrTitle"/>
          </p:nvPr>
        </p:nvSpPr>
        <p:spPr>
          <a:xfrm>
            <a:off x="4113600" y="2878750"/>
            <a:ext cx="4505699" cy="1159799"/>
          </a:xfrm>
          <a:prstGeom prst="rect">
            <a:avLst/>
          </a:prstGeom>
        </p:spPr>
        <p:txBody>
          <a:bodyPr lIns="91425" tIns="91425" rIns="91425" bIns="91425" anchor="b" anchorCtr="0">
            <a:noAutofit/>
          </a:bodyPr>
          <a:lstStyle/>
          <a:p>
            <a:pPr lvl="0" algn="just"/>
            <a:r>
              <a:rPr lang="tr-TR" sz="3200" dirty="0">
                <a:cs typeface="Times New Roman" pitchFamily="18" charset="0"/>
              </a:rPr>
              <a:t>PERSONEL DAİRESİ BAŞKANLIĞI</a:t>
            </a:r>
            <a:endParaRPr lang="en" sz="3200" dirty="0"/>
          </a:p>
        </p:txBody>
      </p:sp>
      <p:sp>
        <p:nvSpPr>
          <p:cNvPr id="135" name="Shape 135"/>
          <p:cNvSpPr txBox="1">
            <a:spLocks noGrp="1"/>
          </p:cNvSpPr>
          <p:nvPr>
            <p:ph type="subTitle" idx="1"/>
          </p:nvPr>
        </p:nvSpPr>
        <p:spPr>
          <a:xfrm>
            <a:off x="4113600" y="3983050"/>
            <a:ext cx="4505699" cy="784799"/>
          </a:xfrm>
          <a:prstGeom prst="rect">
            <a:avLst/>
          </a:prstGeom>
        </p:spPr>
        <p:txBody>
          <a:bodyPr lIns="91425" tIns="91425" rIns="91425" bIns="91425" anchor="t" anchorCtr="0">
            <a:noAutofit/>
          </a:bodyPr>
          <a:lstStyle/>
          <a:p>
            <a:r>
              <a:rPr lang="de-DE" dirty="0"/>
              <a:t>Personel Daire Başkanlığının Temel Politikaları ve Öncelikleri</a:t>
            </a:r>
            <a:endParaRPr lang="tr-TR" dirty="0"/>
          </a:p>
        </p:txBody>
      </p:sp>
    </p:spTree>
    <p:extLst>
      <p:ext uri="{BB962C8B-B14F-4D97-AF65-F5344CB8AC3E}">
        <p14:creationId xmlns:p14="http://schemas.microsoft.com/office/powerpoint/2010/main" val="1384842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6025" y="530725"/>
            <a:ext cx="4506095" cy="613957"/>
          </a:xfrm>
          <a:prstGeom prst="rect">
            <a:avLst/>
          </a:prstGeom>
        </p:spPr>
        <p:txBody>
          <a:bodyPr lIns="91425" tIns="91425" rIns="91425" bIns="91425" anchor="ctr" anchorCtr="0">
            <a:noAutofit/>
          </a:bodyPr>
          <a:lstStyle/>
          <a:p>
            <a:r>
              <a:rPr lang="de-DE" dirty="0"/>
              <a:t>Personel Daire Başkanlığının Temel Politikaları ve Öncelikleri</a:t>
            </a:r>
            <a:endParaRPr lang="tr-TR" dirty="0"/>
          </a:p>
        </p:txBody>
      </p:sp>
      <p:pic>
        <p:nvPicPr>
          <p:cNvPr id="18"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
        <p:nvSpPr>
          <p:cNvPr id="119" name="Shape 119"/>
          <p:cNvSpPr txBox="1"/>
          <p:nvPr/>
        </p:nvSpPr>
        <p:spPr>
          <a:xfrm>
            <a:off x="647564" y="1347614"/>
            <a:ext cx="8039261" cy="3312368"/>
          </a:xfrm>
          <a:prstGeom prst="rect">
            <a:avLst/>
          </a:prstGeom>
          <a:noFill/>
          <a:ln>
            <a:noFill/>
          </a:ln>
        </p:spPr>
        <p:txBody>
          <a:bodyPr lIns="91425" tIns="91425" rIns="91425" bIns="91425" anchor="t" anchorCtr="0">
            <a:noAutofit/>
          </a:bodyPr>
          <a:lstStyle/>
          <a:p>
            <a:pPr marL="285750" lvl="0" indent="-285750" algn="just">
              <a:lnSpc>
                <a:spcPct val="150000"/>
              </a:lnSpc>
              <a:buFont typeface="Wingdings" pitchFamily="2" charset="2"/>
              <a:buChar char="v"/>
            </a:pPr>
            <a:r>
              <a:rPr lang="tr-TR" dirty="0" smtClean="0"/>
              <a:t>Akademik </a:t>
            </a:r>
            <a:r>
              <a:rPr lang="tr-TR" dirty="0"/>
              <a:t>ve idari ve diğer personelimizin mevcut ve muhtemel beklentilerini karşılamaya yönelik hizmet sunmak ve çözümler </a:t>
            </a:r>
            <a:r>
              <a:rPr lang="tr-TR" dirty="0" smtClean="0"/>
              <a:t>üretmek.</a:t>
            </a:r>
          </a:p>
          <a:p>
            <a:pPr marL="285750" lvl="0" indent="-285750" algn="just">
              <a:lnSpc>
                <a:spcPct val="150000"/>
              </a:lnSpc>
              <a:buFont typeface="Wingdings" pitchFamily="2" charset="2"/>
              <a:buChar char="v"/>
            </a:pPr>
            <a:r>
              <a:rPr lang="tr-TR" dirty="0" smtClean="0"/>
              <a:t>Kurum </a:t>
            </a:r>
            <a:r>
              <a:rPr lang="tr-TR" dirty="0"/>
              <a:t>içi ve kurum dışı dinamikleri göz önüne </a:t>
            </a:r>
            <a:r>
              <a:rPr lang="tr-TR" dirty="0" smtClean="0"/>
              <a:t>alarak çalışmalarımızı geliştirmek.</a:t>
            </a:r>
          </a:p>
          <a:p>
            <a:pPr marL="285750" lvl="0" indent="-285750" algn="just">
              <a:lnSpc>
                <a:spcPct val="150000"/>
              </a:lnSpc>
              <a:buFont typeface="Wingdings" pitchFamily="2" charset="2"/>
              <a:buChar char="v"/>
            </a:pPr>
            <a:r>
              <a:rPr lang="tr-TR" dirty="0" smtClean="0"/>
              <a:t>Başarı </a:t>
            </a:r>
            <a:r>
              <a:rPr lang="tr-TR" dirty="0"/>
              <a:t>yönelimini, kurumsal hedefler doğrultusunda yönlendirmek, araştırmacı ve yenilikçilik kültürünün geliştirilmesine katkıda </a:t>
            </a:r>
            <a:r>
              <a:rPr lang="tr-TR" dirty="0" smtClean="0"/>
              <a:t>bulunmak.</a:t>
            </a:r>
          </a:p>
          <a:p>
            <a:pPr marL="285750" lvl="0" indent="-285750" algn="just">
              <a:lnSpc>
                <a:spcPct val="150000"/>
              </a:lnSpc>
              <a:buFont typeface="Wingdings" pitchFamily="2" charset="2"/>
              <a:buChar char="v"/>
            </a:pPr>
            <a:r>
              <a:rPr lang="tr-TR" dirty="0" smtClean="0"/>
              <a:t>Kişilerle </a:t>
            </a:r>
            <a:r>
              <a:rPr lang="tr-TR" dirty="0"/>
              <a:t>iletişimde Kurumsal ve toplumsal nezaket ve görgü kurallarının bilincine varmak</a:t>
            </a:r>
            <a:r>
              <a:rPr lang="tr-TR" dirty="0" smtClean="0"/>
              <a:t>.</a:t>
            </a: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p:txBody>
      </p:sp>
    </p:spTree>
    <p:extLst>
      <p:ext uri="{BB962C8B-B14F-4D97-AF65-F5344CB8AC3E}">
        <p14:creationId xmlns:p14="http://schemas.microsoft.com/office/powerpoint/2010/main" val="28058626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6025" y="530725"/>
            <a:ext cx="4506095" cy="613957"/>
          </a:xfrm>
          <a:prstGeom prst="rect">
            <a:avLst/>
          </a:prstGeom>
        </p:spPr>
        <p:txBody>
          <a:bodyPr lIns="91425" tIns="91425" rIns="91425" bIns="91425" anchor="ctr" anchorCtr="0">
            <a:noAutofit/>
          </a:bodyPr>
          <a:lstStyle/>
          <a:p>
            <a:r>
              <a:rPr lang="de-DE" dirty="0"/>
              <a:t>Personel Daire Başkanlığının Temel Politikaları ve Öncelikleri</a:t>
            </a:r>
            <a:endParaRPr lang="tr-TR" dirty="0"/>
          </a:p>
        </p:txBody>
      </p:sp>
      <p:pic>
        <p:nvPicPr>
          <p:cNvPr id="18"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
        <p:nvSpPr>
          <p:cNvPr id="119" name="Shape 119"/>
          <p:cNvSpPr txBox="1"/>
          <p:nvPr/>
        </p:nvSpPr>
        <p:spPr>
          <a:xfrm>
            <a:off x="647564" y="1347614"/>
            <a:ext cx="8039261" cy="3312368"/>
          </a:xfrm>
          <a:prstGeom prst="rect">
            <a:avLst/>
          </a:prstGeom>
          <a:noFill/>
          <a:ln>
            <a:noFill/>
          </a:ln>
        </p:spPr>
        <p:txBody>
          <a:bodyPr lIns="91425" tIns="91425" rIns="91425" bIns="91425" anchor="t" anchorCtr="0">
            <a:noAutofit/>
          </a:bodyPr>
          <a:lstStyle/>
          <a:p>
            <a:pPr marL="285750" lvl="0" indent="-285750" algn="just">
              <a:lnSpc>
                <a:spcPct val="150000"/>
              </a:lnSpc>
              <a:buFont typeface="Wingdings" pitchFamily="2" charset="2"/>
              <a:buChar char="v"/>
            </a:pPr>
            <a:r>
              <a:rPr lang="tr-TR" dirty="0" smtClean="0"/>
              <a:t>“</a:t>
            </a:r>
            <a:r>
              <a:rPr lang="tr-TR" dirty="0"/>
              <a:t>Üstün hizmet”, “Kişiye özel ilgi” ve “samimi yaklaşım” ilkeleriyle akademik, idari ve diğer çalışanlarımızın memnuniyetini </a:t>
            </a:r>
            <a:r>
              <a:rPr lang="tr-TR" dirty="0" smtClean="0"/>
              <a:t>arttırmak.</a:t>
            </a:r>
          </a:p>
          <a:p>
            <a:pPr marL="285750" lvl="0" indent="-285750" algn="just">
              <a:lnSpc>
                <a:spcPct val="150000"/>
              </a:lnSpc>
              <a:buFont typeface="Wingdings" pitchFamily="2" charset="2"/>
              <a:buChar char="v"/>
            </a:pPr>
            <a:r>
              <a:rPr lang="tr-TR" dirty="0" smtClean="0"/>
              <a:t>Birim </a:t>
            </a:r>
            <a:r>
              <a:rPr lang="tr-TR" dirty="0"/>
              <a:t>altyapı ve fiziksel olanakların standartlarla karşılaştırmasını yaparak mekan iyileştirme ve dönüştürme planının oluşturulmasını </a:t>
            </a:r>
            <a:r>
              <a:rPr lang="tr-TR" dirty="0" smtClean="0"/>
              <a:t>sağlamak.</a:t>
            </a:r>
          </a:p>
          <a:p>
            <a:pPr marL="285750" lvl="0" indent="-285750" algn="just">
              <a:lnSpc>
                <a:spcPct val="150000"/>
              </a:lnSpc>
              <a:buFont typeface="Wingdings" pitchFamily="2" charset="2"/>
              <a:buChar char="v"/>
            </a:pPr>
            <a:r>
              <a:rPr lang="tr-TR" dirty="0" smtClean="0"/>
              <a:t>Tüm </a:t>
            </a:r>
            <a:r>
              <a:rPr lang="tr-TR" dirty="0"/>
              <a:t>süreçlerimizi ve hizmet kalitemizi sürekli </a:t>
            </a:r>
            <a:r>
              <a:rPr lang="tr-TR" dirty="0" smtClean="0"/>
              <a:t>iyileştirmek.</a:t>
            </a:r>
          </a:p>
          <a:p>
            <a:pPr lvl="0" algn="just">
              <a:lnSpc>
                <a:spcPct val="150000"/>
              </a:lnSpc>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p:txBody>
      </p:sp>
    </p:spTree>
    <p:extLst>
      <p:ext uri="{BB962C8B-B14F-4D97-AF65-F5344CB8AC3E}">
        <p14:creationId xmlns:p14="http://schemas.microsoft.com/office/powerpoint/2010/main" val="30999415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ctrTitle"/>
          </p:nvPr>
        </p:nvSpPr>
        <p:spPr>
          <a:xfrm>
            <a:off x="4113600" y="2878750"/>
            <a:ext cx="4505699" cy="1159799"/>
          </a:xfrm>
          <a:prstGeom prst="rect">
            <a:avLst/>
          </a:prstGeom>
        </p:spPr>
        <p:txBody>
          <a:bodyPr lIns="91425" tIns="91425" rIns="91425" bIns="91425" anchor="b" anchorCtr="0">
            <a:noAutofit/>
          </a:bodyPr>
          <a:lstStyle/>
          <a:p>
            <a:pPr lvl="0" algn="just"/>
            <a:r>
              <a:rPr lang="tr-TR" sz="3200" dirty="0">
                <a:cs typeface="Times New Roman" pitchFamily="18" charset="0"/>
              </a:rPr>
              <a:t>PERSONEL DAİRESİ BAŞKANLIĞI</a:t>
            </a:r>
            <a:endParaRPr lang="en" sz="3200" dirty="0"/>
          </a:p>
        </p:txBody>
      </p:sp>
      <p:sp>
        <p:nvSpPr>
          <p:cNvPr id="135" name="Shape 135"/>
          <p:cNvSpPr txBox="1">
            <a:spLocks noGrp="1"/>
          </p:cNvSpPr>
          <p:nvPr>
            <p:ph type="subTitle" idx="1"/>
          </p:nvPr>
        </p:nvSpPr>
        <p:spPr>
          <a:xfrm>
            <a:off x="4113600" y="3983050"/>
            <a:ext cx="4505699" cy="784799"/>
          </a:xfrm>
          <a:prstGeom prst="rect">
            <a:avLst/>
          </a:prstGeom>
        </p:spPr>
        <p:txBody>
          <a:bodyPr lIns="91425" tIns="91425" rIns="91425" bIns="91425" anchor="t" anchorCtr="0">
            <a:noAutofit/>
          </a:bodyPr>
          <a:lstStyle/>
          <a:p>
            <a:r>
              <a:rPr lang="tr-TR" dirty="0"/>
              <a:t>BİRİMİNİZİN GÜÇLÜ ve ZAYIF YÖNLERİ</a:t>
            </a:r>
          </a:p>
        </p:txBody>
      </p:sp>
    </p:spTree>
    <p:extLst>
      <p:ext uri="{BB962C8B-B14F-4D97-AF65-F5344CB8AC3E}">
        <p14:creationId xmlns:p14="http://schemas.microsoft.com/office/powerpoint/2010/main" val="33317687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6025" y="530725"/>
            <a:ext cx="4506095" cy="613957"/>
          </a:xfrm>
          <a:prstGeom prst="rect">
            <a:avLst/>
          </a:prstGeom>
        </p:spPr>
        <p:txBody>
          <a:bodyPr lIns="91425" tIns="91425" rIns="91425" bIns="91425" anchor="ctr" anchorCtr="0">
            <a:noAutofit/>
          </a:bodyPr>
          <a:lstStyle/>
          <a:p>
            <a:r>
              <a:rPr lang="tr-TR" dirty="0"/>
              <a:t>A- GÜÇLÜ YÖNLERİ</a:t>
            </a:r>
          </a:p>
        </p:txBody>
      </p:sp>
      <p:pic>
        <p:nvPicPr>
          <p:cNvPr id="18"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
        <p:nvSpPr>
          <p:cNvPr id="119" name="Shape 119"/>
          <p:cNvSpPr txBox="1"/>
          <p:nvPr/>
        </p:nvSpPr>
        <p:spPr>
          <a:xfrm>
            <a:off x="647564" y="1347614"/>
            <a:ext cx="8039261" cy="3312368"/>
          </a:xfrm>
          <a:prstGeom prst="rect">
            <a:avLst/>
          </a:prstGeom>
          <a:noFill/>
          <a:ln>
            <a:noFill/>
          </a:ln>
        </p:spPr>
        <p:txBody>
          <a:bodyPr lIns="91425" tIns="91425" rIns="91425" bIns="91425" anchor="t" anchorCtr="0">
            <a:noAutofit/>
          </a:bodyPr>
          <a:lstStyle/>
          <a:p>
            <a:pPr marL="285750" lvl="0" indent="-285750" algn="just">
              <a:lnSpc>
                <a:spcPct val="150000"/>
              </a:lnSpc>
              <a:buFont typeface="Wingdings" pitchFamily="2" charset="2"/>
              <a:buChar char="v"/>
            </a:pPr>
            <a:r>
              <a:rPr lang="tr-TR" dirty="0" smtClean="0"/>
              <a:t>Kendini </a:t>
            </a:r>
            <a:r>
              <a:rPr lang="tr-TR" dirty="0"/>
              <a:t>yetiştirebilmenin 3 vazgeçilmez kuralı </a:t>
            </a:r>
            <a:r>
              <a:rPr lang="tr-TR" dirty="0" smtClean="0"/>
              <a:t>«</a:t>
            </a:r>
            <a:r>
              <a:rPr lang="tr-TR" b="1" dirty="0" smtClean="0"/>
              <a:t>ÖĞREN</a:t>
            </a:r>
            <a:r>
              <a:rPr lang="tr-TR" b="1" dirty="0"/>
              <a:t>, YAŞA ve </a:t>
            </a:r>
            <a:r>
              <a:rPr lang="tr-TR" b="1" dirty="0" smtClean="0"/>
              <a:t>ANLAT</a:t>
            </a:r>
            <a:r>
              <a:rPr lang="tr-TR" dirty="0" smtClean="0"/>
              <a:t>» </a:t>
            </a:r>
            <a:r>
              <a:rPr lang="tr-TR" dirty="0"/>
              <a:t>felsefesiyle çalışan, mevzuatı ve güncel gelişmeleri takip edip, öğrendiklerini de çalışma hayatına yansıtan personelimiz; Mutlu olmak, mutlu olmak içinde başarılı olmak ve geride değerli izler bırakmak için samimi ve işini severek </a:t>
            </a:r>
            <a:r>
              <a:rPr lang="tr-TR" dirty="0" smtClean="0"/>
              <a:t>yapmaktadırlar.</a:t>
            </a:r>
          </a:p>
          <a:p>
            <a:pPr marL="285750" lvl="0" indent="-285750" algn="just">
              <a:lnSpc>
                <a:spcPct val="150000"/>
              </a:lnSpc>
              <a:buFont typeface="Wingdings" pitchFamily="2" charset="2"/>
              <a:buChar char="v"/>
            </a:pPr>
            <a:r>
              <a:rPr lang="tr-TR" dirty="0" smtClean="0"/>
              <a:t>Merkezi </a:t>
            </a:r>
            <a:r>
              <a:rPr lang="tr-TR" dirty="0"/>
              <a:t>yönetim anlayışının varlığı, üst yönetimle iletişimin </a:t>
            </a:r>
            <a:r>
              <a:rPr lang="tr-TR" dirty="0" smtClean="0"/>
              <a:t>kolay olacak olması,</a:t>
            </a:r>
          </a:p>
          <a:p>
            <a:pPr marL="285750" lvl="0" indent="-285750" algn="just">
              <a:lnSpc>
                <a:spcPct val="150000"/>
              </a:lnSpc>
              <a:buFont typeface="Wingdings" pitchFamily="2" charset="2"/>
              <a:buChar char="v"/>
            </a:pPr>
            <a:r>
              <a:rPr lang="tr-TR" dirty="0" smtClean="0"/>
              <a:t>Başkanlığımızda </a:t>
            </a:r>
            <a:r>
              <a:rPr lang="tr-TR" dirty="0"/>
              <a:t>görev yapan personelin iletişimlerinin güçlü olması, genç ve dinamik olmaları, üst ve ast ilişkilerinin belirli düzeyde olması, ekip çalışmasının iyi </a:t>
            </a:r>
            <a:r>
              <a:rPr lang="tr-TR" dirty="0" smtClean="0"/>
              <a:t>olması,</a:t>
            </a:r>
          </a:p>
          <a:p>
            <a:pPr marL="285750" lvl="0" indent="-285750" algn="just">
              <a:lnSpc>
                <a:spcPct val="150000"/>
              </a:lnSpc>
              <a:buFont typeface="Wingdings" pitchFamily="2" charset="2"/>
              <a:buChar char="v"/>
            </a:pPr>
            <a:r>
              <a:rPr lang="tr-TR" dirty="0" smtClean="0"/>
              <a:t>Teknolojide </a:t>
            </a:r>
            <a:r>
              <a:rPr lang="tr-TR" dirty="0"/>
              <a:t>meydana gelen olumlu gelişmeleri takip ederek geliştirme çabalarında bulunmak.</a:t>
            </a:r>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p:txBody>
      </p:sp>
    </p:spTree>
    <p:extLst>
      <p:ext uri="{BB962C8B-B14F-4D97-AF65-F5344CB8AC3E}">
        <p14:creationId xmlns:p14="http://schemas.microsoft.com/office/powerpoint/2010/main" val="26150052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6025" y="530725"/>
            <a:ext cx="4506095" cy="613957"/>
          </a:xfrm>
          <a:prstGeom prst="rect">
            <a:avLst/>
          </a:prstGeom>
        </p:spPr>
        <p:txBody>
          <a:bodyPr lIns="91425" tIns="91425" rIns="91425" bIns="91425" anchor="ctr" anchorCtr="0">
            <a:noAutofit/>
          </a:bodyPr>
          <a:lstStyle/>
          <a:p>
            <a:r>
              <a:rPr lang="tr-TR" dirty="0"/>
              <a:t>B- ZAYIF YÖNLERİ</a:t>
            </a:r>
          </a:p>
        </p:txBody>
      </p:sp>
      <p:pic>
        <p:nvPicPr>
          <p:cNvPr id="18"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986" y="555526"/>
            <a:ext cx="589156" cy="589156"/>
          </a:xfrm>
          <a:prstGeom prst="rect">
            <a:avLst/>
          </a:prstGeom>
          <a:noFill/>
          <a:extLst>
            <a:ext uri="{909E8E84-426E-40DD-AFC4-6F175D3DCCD1}">
              <a14:hiddenFill xmlns:a14="http://schemas.microsoft.com/office/drawing/2010/main">
                <a:solidFill>
                  <a:srgbClr val="FFFFFF"/>
                </a:solidFill>
              </a14:hiddenFill>
            </a:ext>
          </a:extLst>
        </p:spPr>
      </p:pic>
      <p:sp>
        <p:nvSpPr>
          <p:cNvPr id="119" name="Shape 119"/>
          <p:cNvSpPr txBox="1"/>
          <p:nvPr/>
        </p:nvSpPr>
        <p:spPr>
          <a:xfrm>
            <a:off x="647564" y="1347614"/>
            <a:ext cx="8039261" cy="3312368"/>
          </a:xfrm>
          <a:prstGeom prst="rect">
            <a:avLst/>
          </a:prstGeom>
          <a:noFill/>
          <a:ln>
            <a:noFill/>
          </a:ln>
        </p:spPr>
        <p:txBody>
          <a:bodyPr lIns="91425" tIns="91425" rIns="91425" bIns="91425" anchor="t" anchorCtr="0">
            <a:noAutofit/>
          </a:bodyPr>
          <a:lstStyle/>
          <a:p>
            <a:pPr marL="285750" lvl="0" indent="-285750" algn="just">
              <a:lnSpc>
                <a:spcPct val="150000"/>
              </a:lnSpc>
              <a:buFont typeface="Wingdings" pitchFamily="2" charset="2"/>
              <a:buChar char="v"/>
            </a:pPr>
            <a:r>
              <a:rPr lang="tr-TR" dirty="0" smtClean="0"/>
              <a:t>Yetişmiş </a:t>
            </a:r>
            <a:r>
              <a:rPr lang="tr-TR" dirty="0"/>
              <a:t>ve iyi eğitimli personelin az olması ve bu özellikteki personelin daha iyi koşullar sunan başka kurumlara geçme arayışının </a:t>
            </a:r>
            <a:r>
              <a:rPr lang="tr-TR" dirty="0" smtClean="0"/>
              <a:t>olması,</a:t>
            </a:r>
          </a:p>
          <a:p>
            <a:pPr marL="285750" lvl="0" indent="-285750" algn="just">
              <a:lnSpc>
                <a:spcPct val="150000"/>
              </a:lnSpc>
              <a:buFont typeface="Wingdings" pitchFamily="2" charset="2"/>
              <a:buChar char="v"/>
            </a:pPr>
            <a:r>
              <a:rPr lang="tr-TR" dirty="0" smtClean="0"/>
              <a:t>Personeli </a:t>
            </a:r>
            <a:r>
              <a:rPr lang="tr-TR" dirty="0"/>
              <a:t>motive </a:t>
            </a:r>
            <a:r>
              <a:rPr lang="tr-TR" dirty="0" smtClean="0"/>
              <a:t>edememek </a:t>
            </a:r>
            <a:r>
              <a:rPr lang="tr-TR" smtClean="0"/>
              <a:t>ve personelin </a:t>
            </a:r>
            <a:r>
              <a:rPr lang="tr-TR" dirty="0"/>
              <a:t>liyakat esasları dahilinde terfi ettirilememesi en büyük tehditlerden bir </a:t>
            </a:r>
            <a:r>
              <a:rPr lang="tr-TR" dirty="0" smtClean="0"/>
              <a:t>tanesidir.</a:t>
            </a:r>
          </a:p>
          <a:p>
            <a:pPr lvl="0" algn="just">
              <a:lnSpc>
                <a:spcPct val="150000"/>
              </a:lnSpc>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a:p>
            <a:pPr marL="285750" lvl="0" indent="-285750" algn="just">
              <a:lnSpc>
                <a:spcPct val="150000"/>
              </a:lnSpc>
              <a:buFont typeface="Wingdings" pitchFamily="2" charset="2"/>
              <a:buChar char="v"/>
            </a:pPr>
            <a:endParaRPr lang="tr-TR" dirty="0"/>
          </a:p>
        </p:txBody>
      </p:sp>
    </p:spTree>
    <p:extLst>
      <p:ext uri="{BB962C8B-B14F-4D97-AF65-F5344CB8AC3E}">
        <p14:creationId xmlns:p14="http://schemas.microsoft.com/office/powerpoint/2010/main" val="20551908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ctrTitle"/>
          </p:nvPr>
        </p:nvSpPr>
        <p:spPr>
          <a:xfrm>
            <a:off x="4113600" y="2878750"/>
            <a:ext cx="4505699" cy="1159799"/>
          </a:xfrm>
          <a:prstGeom prst="rect">
            <a:avLst/>
          </a:prstGeom>
        </p:spPr>
        <p:txBody>
          <a:bodyPr lIns="91425" tIns="91425" rIns="91425" bIns="91425" anchor="b" anchorCtr="0">
            <a:noAutofit/>
          </a:bodyPr>
          <a:lstStyle/>
          <a:p>
            <a:pPr lvl="0" algn="just"/>
            <a:r>
              <a:rPr lang="tr-TR" sz="3200" dirty="0">
                <a:cs typeface="Times New Roman" pitchFamily="18" charset="0"/>
              </a:rPr>
              <a:t>PERSONEL DAİRESİ BAŞKANLIĞI</a:t>
            </a:r>
            <a:endParaRPr lang="en" sz="3200" dirty="0"/>
          </a:p>
        </p:txBody>
      </p:sp>
      <p:sp>
        <p:nvSpPr>
          <p:cNvPr id="135" name="Shape 135"/>
          <p:cNvSpPr txBox="1">
            <a:spLocks noGrp="1"/>
          </p:cNvSpPr>
          <p:nvPr>
            <p:ph type="subTitle" idx="1"/>
          </p:nvPr>
        </p:nvSpPr>
        <p:spPr>
          <a:xfrm>
            <a:off x="4113600" y="3983050"/>
            <a:ext cx="4505699" cy="784799"/>
          </a:xfrm>
          <a:prstGeom prst="rect">
            <a:avLst/>
          </a:prstGeom>
        </p:spPr>
        <p:txBody>
          <a:bodyPr lIns="91425" tIns="91425" rIns="91425" bIns="91425" anchor="t" anchorCtr="0">
            <a:noAutofit/>
          </a:bodyPr>
          <a:lstStyle/>
          <a:p>
            <a:r>
              <a:rPr lang="tr-TR" dirty="0"/>
              <a:t>ALINMASI GEREKEN TEDBİRLER ve ÇÖZÜM ÖNERİLERİ</a:t>
            </a:r>
          </a:p>
        </p:txBody>
      </p:sp>
    </p:spTree>
    <p:extLst>
      <p:ext uri="{BB962C8B-B14F-4D97-AF65-F5344CB8AC3E}">
        <p14:creationId xmlns:p14="http://schemas.microsoft.com/office/powerpoint/2010/main" val="7220737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97" name="Shape 249"/>
          <p:cNvSpPr/>
          <p:nvPr/>
        </p:nvSpPr>
        <p:spPr>
          <a:xfrm>
            <a:off x="467544" y="4083919"/>
            <a:ext cx="882600" cy="602954"/>
          </a:xfrm>
          <a:custGeom>
            <a:avLst/>
            <a:gdLst/>
            <a:ahLst/>
            <a:cxnLst/>
            <a:rect l="0" t="0" r="0" b="0"/>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165751"/>
          </a:solidFill>
          <a:ln>
            <a:noFill/>
          </a:ln>
        </p:spPr>
        <p:txBody>
          <a:bodyPr lIns="91425" tIns="45700" rIns="91425" bIns="45700" anchor="ctr" anchorCtr="0">
            <a:noAutofit/>
          </a:bodyPr>
          <a:lstStyle/>
          <a:p>
            <a:pPr algn="ctr"/>
            <a:endParaRPr sz="2400">
              <a:solidFill>
                <a:srgbClr val="FFFFFF"/>
              </a:solidFill>
            </a:endParaRPr>
          </a:p>
        </p:txBody>
      </p:sp>
      <p:sp>
        <p:nvSpPr>
          <p:cNvPr id="93" name="Shape 249"/>
          <p:cNvSpPr/>
          <p:nvPr/>
        </p:nvSpPr>
        <p:spPr>
          <a:xfrm>
            <a:off x="467544" y="3445594"/>
            <a:ext cx="882600" cy="844600"/>
          </a:xfrm>
          <a:custGeom>
            <a:avLst/>
            <a:gdLst/>
            <a:ahLst/>
            <a:cxnLst/>
            <a:rect l="0" t="0" r="0" b="0"/>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87AF64"/>
          </a:solidFill>
          <a:ln>
            <a:noFill/>
          </a:ln>
        </p:spPr>
        <p:txBody>
          <a:bodyPr lIns="91425" tIns="45700" rIns="91425" bIns="45700" anchor="ctr" anchorCtr="0">
            <a:noAutofit/>
          </a:bodyPr>
          <a:lstStyle/>
          <a:p>
            <a:pPr marL="0" marR="0" lvl="0" indent="0" algn="ctr" rtl="0">
              <a:spcBef>
                <a:spcPts val="0"/>
              </a:spcBef>
              <a:buNone/>
            </a:pPr>
            <a:endParaRPr sz="2400" b="0" i="0" u="none" strike="noStrike" cap="none">
              <a:solidFill>
                <a:srgbClr val="FFFFFF"/>
              </a:solidFill>
              <a:latin typeface="Arial"/>
              <a:ea typeface="Arial"/>
              <a:cs typeface="Arial"/>
              <a:sym typeface="Arial"/>
            </a:endParaRPr>
          </a:p>
        </p:txBody>
      </p:sp>
      <p:cxnSp>
        <p:nvCxnSpPr>
          <p:cNvPr id="259" name="Shape 259"/>
          <p:cNvCxnSpPr/>
          <p:nvPr/>
        </p:nvCxnSpPr>
        <p:spPr>
          <a:xfrm>
            <a:off x="2088146" y="738591"/>
            <a:ext cx="0" cy="392999"/>
          </a:xfrm>
          <a:prstGeom prst="straightConnector1">
            <a:avLst/>
          </a:prstGeom>
          <a:noFill/>
          <a:ln w="9525" cap="rnd" cmpd="sng">
            <a:solidFill>
              <a:srgbClr val="FFFFFF"/>
            </a:solidFill>
            <a:prstDash val="solid"/>
            <a:round/>
            <a:headEnd type="none" w="med" len="med"/>
            <a:tailEnd type="none" w="med" len="med"/>
          </a:ln>
        </p:spPr>
      </p:cxnSp>
      <p:sp>
        <p:nvSpPr>
          <p:cNvPr id="272" name="Shape 272"/>
          <p:cNvSpPr/>
          <p:nvPr/>
        </p:nvSpPr>
        <p:spPr>
          <a:xfrm>
            <a:off x="800282" y="457460"/>
            <a:ext cx="327815" cy="286064"/>
          </a:xfrm>
          <a:custGeom>
            <a:avLst/>
            <a:gdLst/>
            <a:ahLst/>
            <a:cxnLst/>
            <a:rect l="0" t="0" r="0" b="0"/>
            <a:pathLst>
              <a:path w="18365" h="16026" fill="none" extrusionOk="0">
                <a:moveTo>
                  <a:pt x="9182" y="0"/>
                </a:moveTo>
                <a:lnTo>
                  <a:pt x="0" y="8841"/>
                </a:lnTo>
                <a:lnTo>
                  <a:pt x="2874" y="8841"/>
                </a:lnTo>
                <a:lnTo>
                  <a:pt x="2874" y="15246"/>
                </a:lnTo>
                <a:lnTo>
                  <a:pt x="2874" y="15246"/>
                </a:lnTo>
                <a:lnTo>
                  <a:pt x="2899" y="15417"/>
                </a:lnTo>
                <a:lnTo>
                  <a:pt x="2947" y="15563"/>
                </a:lnTo>
                <a:lnTo>
                  <a:pt x="3020" y="15685"/>
                </a:lnTo>
                <a:lnTo>
                  <a:pt x="3093" y="15806"/>
                </a:lnTo>
                <a:lnTo>
                  <a:pt x="3215" y="15904"/>
                </a:lnTo>
                <a:lnTo>
                  <a:pt x="3361" y="15977"/>
                </a:lnTo>
                <a:lnTo>
                  <a:pt x="3508" y="16026"/>
                </a:lnTo>
                <a:lnTo>
                  <a:pt x="3654" y="16026"/>
                </a:lnTo>
                <a:lnTo>
                  <a:pt x="7404" y="16026"/>
                </a:lnTo>
                <a:lnTo>
                  <a:pt x="7404" y="13420"/>
                </a:lnTo>
                <a:lnTo>
                  <a:pt x="7404" y="13420"/>
                </a:lnTo>
                <a:lnTo>
                  <a:pt x="7429" y="13127"/>
                </a:lnTo>
                <a:lnTo>
                  <a:pt x="7526" y="12860"/>
                </a:lnTo>
                <a:lnTo>
                  <a:pt x="7648" y="12616"/>
                </a:lnTo>
                <a:lnTo>
                  <a:pt x="7818" y="12421"/>
                </a:lnTo>
                <a:lnTo>
                  <a:pt x="8038" y="12251"/>
                </a:lnTo>
                <a:lnTo>
                  <a:pt x="8257" y="12129"/>
                </a:lnTo>
                <a:lnTo>
                  <a:pt x="8525" y="12031"/>
                </a:lnTo>
                <a:lnTo>
                  <a:pt x="8817" y="12007"/>
                </a:lnTo>
                <a:lnTo>
                  <a:pt x="9548" y="12007"/>
                </a:lnTo>
                <a:lnTo>
                  <a:pt x="9548" y="12007"/>
                </a:lnTo>
                <a:lnTo>
                  <a:pt x="9840" y="12031"/>
                </a:lnTo>
                <a:lnTo>
                  <a:pt x="10108" y="12129"/>
                </a:lnTo>
                <a:lnTo>
                  <a:pt x="10327" y="12251"/>
                </a:lnTo>
                <a:lnTo>
                  <a:pt x="10546" y="12421"/>
                </a:lnTo>
                <a:lnTo>
                  <a:pt x="10717" y="12616"/>
                </a:lnTo>
                <a:lnTo>
                  <a:pt x="10838" y="12860"/>
                </a:lnTo>
                <a:lnTo>
                  <a:pt x="10936" y="13127"/>
                </a:lnTo>
                <a:lnTo>
                  <a:pt x="10960" y="13420"/>
                </a:lnTo>
                <a:lnTo>
                  <a:pt x="10960" y="16026"/>
                </a:lnTo>
                <a:lnTo>
                  <a:pt x="14711" y="16026"/>
                </a:lnTo>
                <a:lnTo>
                  <a:pt x="14711" y="16026"/>
                </a:lnTo>
                <a:lnTo>
                  <a:pt x="14857" y="16026"/>
                </a:lnTo>
                <a:lnTo>
                  <a:pt x="15003" y="15977"/>
                </a:lnTo>
                <a:lnTo>
                  <a:pt x="15149" y="15904"/>
                </a:lnTo>
                <a:lnTo>
                  <a:pt x="15271" y="15806"/>
                </a:lnTo>
                <a:lnTo>
                  <a:pt x="15344" y="15685"/>
                </a:lnTo>
                <a:lnTo>
                  <a:pt x="15417" y="15563"/>
                </a:lnTo>
                <a:lnTo>
                  <a:pt x="15466" y="15417"/>
                </a:lnTo>
                <a:lnTo>
                  <a:pt x="15490" y="15246"/>
                </a:lnTo>
                <a:lnTo>
                  <a:pt x="15490" y="8841"/>
                </a:lnTo>
                <a:lnTo>
                  <a:pt x="18364" y="8841"/>
                </a:lnTo>
                <a:lnTo>
                  <a:pt x="9182" y="0"/>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1" name="Shape 248"/>
          <p:cNvSpPr/>
          <p:nvPr/>
        </p:nvSpPr>
        <p:spPr>
          <a:xfrm>
            <a:off x="1306762" y="392013"/>
            <a:ext cx="7657726" cy="1171625"/>
          </a:xfrm>
          <a:prstGeom prst="homePlate">
            <a:avLst>
              <a:gd name="adj" fmla="val 35440"/>
            </a:avLst>
          </a:prstGeom>
          <a:solidFill>
            <a:srgbClr val="94BF6E"/>
          </a:solidFill>
          <a:ln>
            <a:noFill/>
          </a:ln>
        </p:spPr>
        <p:txBody>
          <a:bodyPr lIns="91425" tIns="45700" rIns="91425" bIns="45700" anchor="ctr" anchorCtr="0">
            <a:noAutofit/>
          </a:bodyPr>
          <a:lstStyle/>
          <a:p>
            <a:pPr marL="0" marR="0" lvl="0" indent="-69850" algn="l" rtl="0">
              <a:lnSpc>
                <a:spcPct val="100000"/>
              </a:lnSpc>
              <a:spcBef>
                <a:spcPts val="0"/>
              </a:spcBef>
              <a:spcAft>
                <a:spcPts val="0"/>
              </a:spcAft>
              <a:buNone/>
            </a:pPr>
            <a:endParaRPr/>
          </a:p>
        </p:txBody>
      </p:sp>
      <p:sp>
        <p:nvSpPr>
          <p:cNvPr id="62" name="Shape 249"/>
          <p:cNvSpPr/>
          <p:nvPr/>
        </p:nvSpPr>
        <p:spPr>
          <a:xfrm>
            <a:off x="467544" y="123478"/>
            <a:ext cx="882600" cy="1440160"/>
          </a:xfrm>
          <a:custGeom>
            <a:avLst/>
            <a:gdLst/>
            <a:ahLst/>
            <a:cxnLst/>
            <a:rect l="0" t="0" r="0" b="0"/>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87AF64"/>
          </a:solidFill>
          <a:ln>
            <a:noFill/>
          </a:ln>
        </p:spPr>
        <p:txBody>
          <a:bodyPr lIns="91425" tIns="45700" rIns="91425" bIns="45700" anchor="ctr" anchorCtr="0">
            <a:noAutofit/>
          </a:bodyPr>
          <a:lstStyle/>
          <a:p>
            <a:pPr marL="0" marR="0" lvl="0" indent="0" algn="ctr" rtl="0">
              <a:spcBef>
                <a:spcPts val="0"/>
              </a:spcBef>
              <a:buNone/>
            </a:pPr>
            <a:endParaRPr sz="2400" b="0" i="0" u="none" strike="noStrike" cap="none">
              <a:solidFill>
                <a:srgbClr val="FFFFFF"/>
              </a:solidFill>
              <a:latin typeface="Arial"/>
              <a:ea typeface="Arial"/>
              <a:cs typeface="Arial"/>
              <a:sym typeface="Arial"/>
            </a:endParaRPr>
          </a:p>
        </p:txBody>
      </p:sp>
      <p:sp>
        <p:nvSpPr>
          <p:cNvPr id="64" name="Shape 258"/>
          <p:cNvSpPr txBox="1"/>
          <p:nvPr/>
        </p:nvSpPr>
        <p:spPr>
          <a:xfrm>
            <a:off x="605820" y="411510"/>
            <a:ext cx="596699" cy="810317"/>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en" sz="2400" b="1" i="0" u="none" strike="noStrike" cap="none" dirty="0" smtClean="0">
                <a:solidFill>
                  <a:srgbClr val="FFFFFF"/>
                </a:solidFill>
                <a:latin typeface="Nixie One"/>
                <a:ea typeface="Nixie One"/>
                <a:cs typeface="Nixie One"/>
                <a:sym typeface="Nixie One"/>
              </a:rPr>
              <a:t>0</a:t>
            </a:r>
            <a:r>
              <a:rPr lang="tr-TR" sz="2400" b="1" i="0" u="none" strike="noStrike" cap="none" dirty="0" smtClean="0">
                <a:solidFill>
                  <a:srgbClr val="FFFFFF"/>
                </a:solidFill>
                <a:latin typeface="Nixie One"/>
                <a:ea typeface="Nixie One"/>
                <a:cs typeface="Nixie One"/>
                <a:sym typeface="Nixie One"/>
              </a:rPr>
              <a:t>2</a:t>
            </a:r>
            <a:endParaRPr lang="en" sz="2400" b="1" i="0" u="none" strike="noStrike" cap="none" dirty="0">
              <a:solidFill>
                <a:srgbClr val="FFFFFF"/>
              </a:solidFill>
              <a:latin typeface="Nixie One"/>
              <a:ea typeface="Nixie One"/>
              <a:cs typeface="Nixie One"/>
              <a:sym typeface="Nixie One"/>
            </a:endParaRPr>
          </a:p>
        </p:txBody>
      </p:sp>
      <p:sp>
        <p:nvSpPr>
          <p:cNvPr id="66" name="Shape 260"/>
          <p:cNvSpPr txBox="1"/>
          <p:nvPr/>
        </p:nvSpPr>
        <p:spPr>
          <a:xfrm>
            <a:off x="1469916" y="483518"/>
            <a:ext cx="7062524" cy="868900"/>
          </a:xfrm>
          <a:prstGeom prst="rect">
            <a:avLst/>
          </a:prstGeom>
          <a:noFill/>
          <a:ln>
            <a:noFill/>
          </a:ln>
        </p:spPr>
        <p:txBody>
          <a:bodyPr lIns="91425" tIns="45700" rIns="91425" bIns="45700" anchor="ctr" anchorCtr="0">
            <a:noAutofit/>
          </a:bodyPr>
          <a:lstStyle/>
          <a:p>
            <a:pPr lvl="0" algn="just">
              <a:lnSpc>
                <a:spcPct val="150000"/>
              </a:lnSpc>
              <a:buSzPct val="25000"/>
            </a:pPr>
            <a:r>
              <a:rPr lang="tr-TR" sz="1200" b="1" dirty="0">
                <a:solidFill>
                  <a:schemeClr val="bg1"/>
                </a:solidFill>
                <a:latin typeface="Nixie One"/>
              </a:rPr>
              <a:t>Üniversite  personelinin sınıf ve kadrolarına göre kıdem sırasını belirlemek, personelin intibak işlemlerini, kademe ilerlemesi ve derece yükselmelerini yapmak, </a:t>
            </a:r>
            <a:r>
              <a:rPr lang="tr-TR" sz="1200" b="1" dirty="0" smtClean="0">
                <a:solidFill>
                  <a:schemeClr val="bg1"/>
                </a:solidFill>
                <a:latin typeface="Nixie One"/>
              </a:rPr>
              <a:t>hizmet içi eğitimini tamamlayan aday </a:t>
            </a:r>
            <a:r>
              <a:rPr lang="tr-TR" sz="1200" b="1" dirty="0">
                <a:solidFill>
                  <a:schemeClr val="bg1"/>
                </a:solidFill>
                <a:latin typeface="Nixie One"/>
              </a:rPr>
              <a:t>memurların asalet tasdiki işlemlerini </a:t>
            </a:r>
            <a:r>
              <a:rPr lang="tr-TR" sz="1200" b="1" dirty="0" smtClean="0">
                <a:solidFill>
                  <a:schemeClr val="bg1"/>
                </a:solidFill>
                <a:latin typeface="Nixie One"/>
              </a:rPr>
              <a:t>ve hizmet </a:t>
            </a:r>
            <a:r>
              <a:rPr lang="tr-TR" sz="1200" b="1" dirty="0">
                <a:solidFill>
                  <a:schemeClr val="bg1"/>
                </a:solidFill>
                <a:latin typeface="Nixie One"/>
              </a:rPr>
              <a:t>değerlendirmelerini yapmak.</a:t>
            </a:r>
            <a:endParaRPr lang="en" sz="1000" b="1" i="0" u="none" strike="noStrike" cap="none" dirty="0">
              <a:solidFill>
                <a:schemeClr val="bg1"/>
              </a:solidFill>
              <a:latin typeface="Nixie One"/>
              <a:ea typeface="Nixie One"/>
              <a:cs typeface="Nixie One"/>
              <a:sym typeface="Nixie One"/>
            </a:endParaRPr>
          </a:p>
        </p:txBody>
      </p:sp>
      <p:cxnSp>
        <p:nvCxnSpPr>
          <p:cNvPr id="67" name="Shape 259"/>
          <p:cNvCxnSpPr/>
          <p:nvPr/>
        </p:nvCxnSpPr>
        <p:spPr>
          <a:xfrm>
            <a:off x="2088148" y="1890719"/>
            <a:ext cx="0" cy="392999"/>
          </a:xfrm>
          <a:prstGeom prst="straightConnector1">
            <a:avLst/>
          </a:prstGeom>
          <a:noFill/>
          <a:ln w="9525" cap="rnd" cmpd="sng">
            <a:solidFill>
              <a:srgbClr val="FFFFFF"/>
            </a:solidFill>
            <a:prstDash val="solid"/>
            <a:round/>
            <a:headEnd type="none" w="med" len="med"/>
            <a:tailEnd type="none" w="med" len="med"/>
          </a:ln>
        </p:spPr>
      </p:cxnSp>
      <p:sp>
        <p:nvSpPr>
          <p:cNvPr id="68" name="Shape 272"/>
          <p:cNvSpPr/>
          <p:nvPr/>
        </p:nvSpPr>
        <p:spPr>
          <a:xfrm>
            <a:off x="800284" y="1609588"/>
            <a:ext cx="327815" cy="286064"/>
          </a:xfrm>
          <a:custGeom>
            <a:avLst/>
            <a:gdLst/>
            <a:ahLst/>
            <a:cxnLst/>
            <a:rect l="0" t="0" r="0" b="0"/>
            <a:pathLst>
              <a:path w="18365" h="16026" fill="none" extrusionOk="0">
                <a:moveTo>
                  <a:pt x="9182" y="0"/>
                </a:moveTo>
                <a:lnTo>
                  <a:pt x="0" y="8841"/>
                </a:lnTo>
                <a:lnTo>
                  <a:pt x="2874" y="8841"/>
                </a:lnTo>
                <a:lnTo>
                  <a:pt x="2874" y="15246"/>
                </a:lnTo>
                <a:lnTo>
                  <a:pt x="2874" y="15246"/>
                </a:lnTo>
                <a:lnTo>
                  <a:pt x="2899" y="15417"/>
                </a:lnTo>
                <a:lnTo>
                  <a:pt x="2947" y="15563"/>
                </a:lnTo>
                <a:lnTo>
                  <a:pt x="3020" y="15685"/>
                </a:lnTo>
                <a:lnTo>
                  <a:pt x="3093" y="15806"/>
                </a:lnTo>
                <a:lnTo>
                  <a:pt x="3215" y="15904"/>
                </a:lnTo>
                <a:lnTo>
                  <a:pt x="3361" y="15977"/>
                </a:lnTo>
                <a:lnTo>
                  <a:pt x="3508" y="16026"/>
                </a:lnTo>
                <a:lnTo>
                  <a:pt x="3654" y="16026"/>
                </a:lnTo>
                <a:lnTo>
                  <a:pt x="7404" y="16026"/>
                </a:lnTo>
                <a:lnTo>
                  <a:pt x="7404" y="13420"/>
                </a:lnTo>
                <a:lnTo>
                  <a:pt x="7404" y="13420"/>
                </a:lnTo>
                <a:lnTo>
                  <a:pt x="7429" y="13127"/>
                </a:lnTo>
                <a:lnTo>
                  <a:pt x="7526" y="12860"/>
                </a:lnTo>
                <a:lnTo>
                  <a:pt x="7648" y="12616"/>
                </a:lnTo>
                <a:lnTo>
                  <a:pt x="7818" y="12421"/>
                </a:lnTo>
                <a:lnTo>
                  <a:pt x="8038" y="12251"/>
                </a:lnTo>
                <a:lnTo>
                  <a:pt x="8257" y="12129"/>
                </a:lnTo>
                <a:lnTo>
                  <a:pt x="8525" y="12031"/>
                </a:lnTo>
                <a:lnTo>
                  <a:pt x="8817" y="12007"/>
                </a:lnTo>
                <a:lnTo>
                  <a:pt x="9548" y="12007"/>
                </a:lnTo>
                <a:lnTo>
                  <a:pt x="9548" y="12007"/>
                </a:lnTo>
                <a:lnTo>
                  <a:pt x="9840" y="12031"/>
                </a:lnTo>
                <a:lnTo>
                  <a:pt x="10108" y="12129"/>
                </a:lnTo>
                <a:lnTo>
                  <a:pt x="10327" y="12251"/>
                </a:lnTo>
                <a:lnTo>
                  <a:pt x="10546" y="12421"/>
                </a:lnTo>
                <a:lnTo>
                  <a:pt x="10717" y="12616"/>
                </a:lnTo>
                <a:lnTo>
                  <a:pt x="10838" y="12860"/>
                </a:lnTo>
                <a:lnTo>
                  <a:pt x="10936" y="13127"/>
                </a:lnTo>
                <a:lnTo>
                  <a:pt x="10960" y="13420"/>
                </a:lnTo>
                <a:lnTo>
                  <a:pt x="10960" y="16026"/>
                </a:lnTo>
                <a:lnTo>
                  <a:pt x="14711" y="16026"/>
                </a:lnTo>
                <a:lnTo>
                  <a:pt x="14711" y="16026"/>
                </a:lnTo>
                <a:lnTo>
                  <a:pt x="14857" y="16026"/>
                </a:lnTo>
                <a:lnTo>
                  <a:pt x="15003" y="15977"/>
                </a:lnTo>
                <a:lnTo>
                  <a:pt x="15149" y="15904"/>
                </a:lnTo>
                <a:lnTo>
                  <a:pt x="15271" y="15806"/>
                </a:lnTo>
                <a:lnTo>
                  <a:pt x="15344" y="15685"/>
                </a:lnTo>
                <a:lnTo>
                  <a:pt x="15417" y="15563"/>
                </a:lnTo>
                <a:lnTo>
                  <a:pt x="15466" y="15417"/>
                </a:lnTo>
                <a:lnTo>
                  <a:pt x="15490" y="15246"/>
                </a:lnTo>
                <a:lnTo>
                  <a:pt x="15490" y="8841"/>
                </a:lnTo>
                <a:lnTo>
                  <a:pt x="18364" y="8841"/>
                </a:lnTo>
                <a:lnTo>
                  <a:pt x="9182" y="0"/>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9" name="Shape 248"/>
          <p:cNvSpPr/>
          <p:nvPr/>
        </p:nvSpPr>
        <p:spPr>
          <a:xfrm>
            <a:off x="1306764" y="1491630"/>
            <a:ext cx="7657724" cy="810317"/>
          </a:xfrm>
          <a:prstGeom prst="homePlate">
            <a:avLst>
              <a:gd name="adj" fmla="val 35440"/>
            </a:avLst>
          </a:prstGeom>
          <a:solidFill>
            <a:srgbClr val="165751"/>
          </a:solidFill>
          <a:ln>
            <a:noFill/>
          </a:ln>
        </p:spPr>
        <p:txBody>
          <a:bodyPr lIns="91425" tIns="45700" rIns="91425" bIns="45700" anchor="ctr" anchorCtr="0">
            <a:noAutofit/>
          </a:bodyPr>
          <a:lstStyle/>
          <a:p>
            <a:pPr algn="ctr"/>
            <a:endParaRPr sz="2400">
              <a:solidFill>
                <a:srgbClr val="FFFFFF"/>
              </a:solidFill>
            </a:endParaRPr>
          </a:p>
        </p:txBody>
      </p:sp>
      <p:sp>
        <p:nvSpPr>
          <p:cNvPr id="72" name="Shape 258"/>
          <p:cNvSpPr txBox="1"/>
          <p:nvPr/>
        </p:nvSpPr>
        <p:spPr>
          <a:xfrm>
            <a:off x="605820" y="1491630"/>
            <a:ext cx="596699" cy="810317"/>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en" sz="2400" b="1" i="0" u="none" strike="noStrike" cap="none" dirty="0" smtClean="0">
                <a:solidFill>
                  <a:srgbClr val="FFFFFF"/>
                </a:solidFill>
                <a:latin typeface="Nixie One"/>
                <a:ea typeface="Nixie One"/>
                <a:cs typeface="Nixie One"/>
                <a:sym typeface="Nixie One"/>
              </a:rPr>
              <a:t>0</a:t>
            </a:r>
            <a:r>
              <a:rPr lang="tr-TR" sz="2400" b="1" i="0" u="none" strike="noStrike" cap="none" dirty="0" smtClean="0">
                <a:solidFill>
                  <a:srgbClr val="FFFFFF"/>
                </a:solidFill>
                <a:latin typeface="Nixie One"/>
                <a:ea typeface="Nixie One"/>
                <a:cs typeface="Nixie One"/>
                <a:sym typeface="Nixie One"/>
              </a:rPr>
              <a:t>3</a:t>
            </a:r>
            <a:endParaRPr lang="en" sz="2400" b="1" i="0" u="none" strike="noStrike" cap="none" dirty="0">
              <a:solidFill>
                <a:srgbClr val="FFFFFF"/>
              </a:solidFill>
              <a:latin typeface="Nixie One"/>
              <a:ea typeface="Nixie One"/>
              <a:cs typeface="Nixie One"/>
              <a:sym typeface="Nixie One"/>
            </a:endParaRPr>
          </a:p>
        </p:txBody>
      </p:sp>
      <p:sp>
        <p:nvSpPr>
          <p:cNvPr id="75" name="Shape 248"/>
          <p:cNvSpPr/>
          <p:nvPr/>
        </p:nvSpPr>
        <p:spPr>
          <a:xfrm>
            <a:off x="1306764" y="2283719"/>
            <a:ext cx="7729732" cy="693189"/>
          </a:xfrm>
          <a:prstGeom prst="homePlate">
            <a:avLst>
              <a:gd name="adj" fmla="val 35440"/>
            </a:avLst>
          </a:prstGeom>
          <a:solidFill>
            <a:srgbClr val="3B8D61"/>
          </a:solidFill>
          <a:ln>
            <a:noFill/>
          </a:ln>
        </p:spPr>
        <p:txBody>
          <a:bodyPr lIns="91425" tIns="45700" rIns="91425" bIns="45700" anchor="ctr" anchorCtr="0">
            <a:noAutofit/>
          </a:bodyPr>
          <a:lstStyle/>
          <a:p>
            <a:pPr algn="ctr"/>
            <a:endParaRPr sz="2400">
              <a:solidFill>
                <a:srgbClr val="FFFFFF"/>
              </a:solidFill>
            </a:endParaRPr>
          </a:p>
        </p:txBody>
      </p:sp>
      <p:sp>
        <p:nvSpPr>
          <p:cNvPr id="80" name="Shape 248"/>
          <p:cNvSpPr/>
          <p:nvPr/>
        </p:nvSpPr>
        <p:spPr>
          <a:xfrm>
            <a:off x="1337701" y="2976908"/>
            <a:ext cx="7657724" cy="746970"/>
          </a:xfrm>
          <a:prstGeom prst="homePlate">
            <a:avLst>
              <a:gd name="adj" fmla="val 35440"/>
            </a:avLst>
          </a:prstGeom>
          <a:solidFill>
            <a:srgbClr val="124057"/>
          </a:solidFill>
          <a:ln>
            <a:noFill/>
          </a:ln>
        </p:spPr>
        <p:txBody>
          <a:bodyPr lIns="91425" tIns="45700" rIns="91425" bIns="45700" anchor="ctr" anchorCtr="0">
            <a:noAutofit/>
          </a:bodyPr>
          <a:lstStyle/>
          <a:p>
            <a:pPr algn="ctr"/>
            <a:endParaRPr sz="2400">
              <a:solidFill>
                <a:srgbClr val="FFFFFF"/>
              </a:solidFill>
            </a:endParaRPr>
          </a:p>
        </p:txBody>
      </p:sp>
      <p:sp>
        <p:nvSpPr>
          <p:cNvPr id="81" name="Shape 249"/>
          <p:cNvSpPr/>
          <p:nvPr/>
        </p:nvSpPr>
        <p:spPr>
          <a:xfrm>
            <a:off x="467546" y="2715765"/>
            <a:ext cx="882600" cy="1008113"/>
          </a:xfrm>
          <a:custGeom>
            <a:avLst/>
            <a:gdLst/>
            <a:ahLst/>
            <a:cxnLst/>
            <a:rect l="0" t="0" r="0" b="0"/>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124057"/>
          </a:solidFill>
          <a:ln>
            <a:noFill/>
          </a:ln>
        </p:spPr>
        <p:txBody>
          <a:bodyPr lIns="91425" tIns="45700" rIns="91425" bIns="45700" anchor="ctr" anchorCtr="0">
            <a:noAutofit/>
          </a:bodyPr>
          <a:lstStyle/>
          <a:p>
            <a:pPr algn="ctr"/>
            <a:endParaRPr sz="2400">
              <a:solidFill>
                <a:srgbClr val="FFFFFF"/>
              </a:solidFill>
            </a:endParaRPr>
          </a:p>
        </p:txBody>
      </p:sp>
      <p:sp>
        <p:nvSpPr>
          <p:cNvPr id="83" name="Shape 258"/>
          <p:cNvSpPr txBox="1"/>
          <p:nvPr/>
        </p:nvSpPr>
        <p:spPr>
          <a:xfrm>
            <a:off x="605820" y="2931790"/>
            <a:ext cx="596699" cy="810317"/>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en" sz="2400" b="1" i="0" u="none" strike="noStrike" cap="none" dirty="0" smtClean="0">
                <a:solidFill>
                  <a:srgbClr val="FFFFFF"/>
                </a:solidFill>
                <a:latin typeface="Nixie One"/>
                <a:ea typeface="Nixie One"/>
                <a:cs typeface="Nixie One"/>
                <a:sym typeface="Nixie One"/>
              </a:rPr>
              <a:t>0</a:t>
            </a:r>
            <a:r>
              <a:rPr lang="tr-TR" sz="2400" b="1" i="0" u="none" strike="noStrike" cap="none" dirty="0" smtClean="0">
                <a:solidFill>
                  <a:srgbClr val="FFFFFF"/>
                </a:solidFill>
                <a:latin typeface="Nixie One"/>
                <a:ea typeface="Nixie One"/>
                <a:cs typeface="Nixie One"/>
                <a:sym typeface="Nixie One"/>
              </a:rPr>
              <a:t>5</a:t>
            </a:r>
            <a:endParaRPr lang="en" sz="2400" b="1" i="0" u="none" strike="noStrike" cap="none" dirty="0">
              <a:solidFill>
                <a:srgbClr val="FFFFFF"/>
              </a:solidFill>
              <a:latin typeface="Nixie One"/>
              <a:ea typeface="Nixie One"/>
              <a:cs typeface="Nixie One"/>
              <a:sym typeface="Nixie One"/>
            </a:endParaRPr>
          </a:p>
        </p:txBody>
      </p:sp>
      <p:sp>
        <p:nvSpPr>
          <p:cNvPr id="85" name="Shape 260"/>
          <p:cNvSpPr txBox="1"/>
          <p:nvPr/>
        </p:nvSpPr>
        <p:spPr>
          <a:xfrm>
            <a:off x="1469916" y="1630842"/>
            <a:ext cx="7062524" cy="580868"/>
          </a:xfrm>
          <a:prstGeom prst="rect">
            <a:avLst/>
          </a:prstGeom>
          <a:noFill/>
          <a:ln>
            <a:noFill/>
          </a:ln>
        </p:spPr>
        <p:txBody>
          <a:bodyPr lIns="91425" tIns="45700" rIns="91425" bIns="45700" anchor="ctr" anchorCtr="0">
            <a:noAutofit/>
          </a:bodyPr>
          <a:lstStyle/>
          <a:p>
            <a:pPr algn="just">
              <a:lnSpc>
                <a:spcPct val="150000"/>
              </a:lnSpc>
              <a:buSzPct val="25000"/>
            </a:pPr>
            <a:r>
              <a:rPr lang="tr-TR" sz="1200" b="1" dirty="0">
                <a:solidFill>
                  <a:schemeClr val="bg1"/>
                </a:solidFill>
                <a:latin typeface="Nixie One"/>
              </a:rPr>
              <a:t>Personelin emeklilik işlemlerini, hizmet borçlandırma ve her türlü hizmet birleştirme işlemlerini yapmak,</a:t>
            </a:r>
          </a:p>
        </p:txBody>
      </p:sp>
      <p:sp>
        <p:nvSpPr>
          <p:cNvPr id="86" name="Shape 260"/>
          <p:cNvSpPr txBox="1"/>
          <p:nvPr/>
        </p:nvSpPr>
        <p:spPr>
          <a:xfrm>
            <a:off x="1505920" y="2355726"/>
            <a:ext cx="6990516" cy="621182"/>
          </a:xfrm>
          <a:prstGeom prst="rect">
            <a:avLst/>
          </a:prstGeom>
          <a:noFill/>
          <a:ln>
            <a:noFill/>
          </a:ln>
        </p:spPr>
        <p:txBody>
          <a:bodyPr lIns="91425" tIns="45700" rIns="91425" bIns="45700" anchor="ctr" anchorCtr="0">
            <a:noAutofit/>
          </a:bodyPr>
          <a:lstStyle/>
          <a:p>
            <a:pPr algn="just">
              <a:lnSpc>
                <a:spcPct val="150000"/>
              </a:lnSpc>
              <a:buSzPct val="25000"/>
            </a:pPr>
            <a:r>
              <a:rPr lang="tr-TR" sz="1200" b="1" dirty="0">
                <a:solidFill>
                  <a:schemeClr val="bg1"/>
                </a:solidFill>
                <a:latin typeface="Nixie One"/>
              </a:rPr>
              <a:t>Akademik ve İdari Personelin, atama ve yer değiştirme ve </a:t>
            </a:r>
            <a:r>
              <a:rPr lang="tr-TR" sz="1200" b="1" dirty="0" smtClean="0">
                <a:solidFill>
                  <a:schemeClr val="bg1"/>
                </a:solidFill>
                <a:latin typeface="Nixie One"/>
              </a:rPr>
              <a:t>yurtiçi - yurtdışı </a:t>
            </a:r>
            <a:r>
              <a:rPr lang="tr-TR" sz="1200" b="1" dirty="0">
                <a:solidFill>
                  <a:schemeClr val="bg1"/>
                </a:solidFill>
                <a:latin typeface="Nixie One"/>
              </a:rPr>
              <a:t>görevlendirilme işlemlerini yapmak.</a:t>
            </a:r>
          </a:p>
        </p:txBody>
      </p:sp>
      <p:sp>
        <p:nvSpPr>
          <p:cNvPr id="87" name="Shape 260"/>
          <p:cNvSpPr txBox="1"/>
          <p:nvPr/>
        </p:nvSpPr>
        <p:spPr>
          <a:xfrm>
            <a:off x="1541924" y="3003798"/>
            <a:ext cx="6990516" cy="648072"/>
          </a:xfrm>
          <a:prstGeom prst="rect">
            <a:avLst/>
          </a:prstGeom>
          <a:noFill/>
          <a:ln>
            <a:noFill/>
          </a:ln>
        </p:spPr>
        <p:txBody>
          <a:bodyPr lIns="91425" tIns="45700" rIns="91425" bIns="45700" anchor="ctr" anchorCtr="0">
            <a:noAutofit/>
          </a:bodyPr>
          <a:lstStyle/>
          <a:p>
            <a:pPr lvl="0" algn="just">
              <a:lnSpc>
                <a:spcPct val="150000"/>
              </a:lnSpc>
              <a:buSzPct val="25000"/>
            </a:pPr>
            <a:r>
              <a:rPr lang="tr-TR" sz="1200" b="1" dirty="0">
                <a:solidFill>
                  <a:schemeClr val="bg1"/>
                </a:solidFill>
                <a:latin typeface="Nixie One"/>
              </a:rPr>
              <a:t>Personelin, kadro ve unvan değişiklerini takip etmek</a:t>
            </a:r>
            <a:endParaRPr lang="en" sz="1200" b="1" dirty="0">
              <a:solidFill>
                <a:schemeClr val="bg1"/>
              </a:solidFill>
              <a:latin typeface="Nixie One"/>
              <a:sym typeface="Nixie One"/>
            </a:endParaRPr>
          </a:p>
        </p:txBody>
      </p:sp>
      <p:sp>
        <p:nvSpPr>
          <p:cNvPr id="76" name="Shape 249"/>
          <p:cNvSpPr/>
          <p:nvPr/>
        </p:nvSpPr>
        <p:spPr>
          <a:xfrm>
            <a:off x="467546" y="1995686"/>
            <a:ext cx="882600" cy="981222"/>
          </a:xfrm>
          <a:custGeom>
            <a:avLst/>
            <a:gdLst/>
            <a:ahLst/>
            <a:cxnLst/>
            <a:rect l="0" t="0" r="0" b="0"/>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3B8D61"/>
          </a:solidFill>
          <a:ln>
            <a:noFill/>
          </a:ln>
        </p:spPr>
        <p:txBody>
          <a:bodyPr lIns="91425" tIns="45700" rIns="91425" bIns="45700" anchor="ctr" anchorCtr="0">
            <a:noAutofit/>
          </a:bodyPr>
          <a:lstStyle/>
          <a:p>
            <a:pPr algn="ctr"/>
            <a:endParaRPr sz="2400">
              <a:solidFill>
                <a:srgbClr val="FFFFFF"/>
              </a:solidFill>
            </a:endParaRPr>
          </a:p>
        </p:txBody>
      </p:sp>
      <p:sp>
        <p:nvSpPr>
          <p:cNvPr id="70" name="Shape 249"/>
          <p:cNvSpPr/>
          <p:nvPr/>
        </p:nvSpPr>
        <p:spPr>
          <a:xfrm>
            <a:off x="467546" y="1275606"/>
            <a:ext cx="882600" cy="1026341"/>
          </a:xfrm>
          <a:custGeom>
            <a:avLst/>
            <a:gdLst/>
            <a:ahLst/>
            <a:cxnLst/>
            <a:rect l="0" t="0" r="0" b="0"/>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165751"/>
          </a:solidFill>
          <a:ln>
            <a:noFill/>
          </a:ln>
        </p:spPr>
        <p:txBody>
          <a:bodyPr lIns="91425" tIns="45700" rIns="91425" bIns="45700" anchor="ctr" anchorCtr="0">
            <a:noAutofit/>
          </a:bodyPr>
          <a:lstStyle/>
          <a:p>
            <a:pPr algn="ctr"/>
            <a:endParaRPr sz="2400">
              <a:solidFill>
                <a:srgbClr val="FFFFFF"/>
              </a:solidFill>
            </a:endParaRPr>
          </a:p>
        </p:txBody>
      </p:sp>
      <p:sp>
        <p:nvSpPr>
          <p:cNvPr id="90" name="Shape 258"/>
          <p:cNvSpPr txBox="1"/>
          <p:nvPr/>
        </p:nvSpPr>
        <p:spPr>
          <a:xfrm>
            <a:off x="590925" y="1401393"/>
            <a:ext cx="596699" cy="810317"/>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en" sz="2400" b="1" i="0" u="none" strike="noStrike" cap="none" dirty="0" smtClean="0">
                <a:solidFill>
                  <a:srgbClr val="FFFFFF"/>
                </a:solidFill>
                <a:latin typeface="Nixie One"/>
                <a:ea typeface="Nixie One"/>
                <a:cs typeface="Nixie One"/>
                <a:sym typeface="Nixie One"/>
              </a:rPr>
              <a:t>0</a:t>
            </a:r>
            <a:r>
              <a:rPr lang="tr-TR" sz="2400" b="1" i="0" u="none" strike="noStrike" cap="none" dirty="0" smtClean="0">
                <a:solidFill>
                  <a:srgbClr val="FFFFFF"/>
                </a:solidFill>
                <a:latin typeface="Nixie One"/>
                <a:ea typeface="Nixie One"/>
                <a:cs typeface="Nixie One"/>
                <a:sym typeface="Nixie One"/>
              </a:rPr>
              <a:t>3</a:t>
            </a:r>
            <a:endParaRPr lang="en" sz="2400" b="1" i="0" u="none" strike="noStrike" cap="none" dirty="0">
              <a:solidFill>
                <a:srgbClr val="FFFFFF"/>
              </a:solidFill>
              <a:latin typeface="Nixie One"/>
              <a:ea typeface="Nixie One"/>
              <a:cs typeface="Nixie One"/>
              <a:sym typeface="Nixie One"/>
            </a:endParaRPr>
          </a:p>
        </p:txBody>
      </p:sp>
      <p:sp>
        <p:nvSpPr>
          <p:cNvPr id="88" name="Shape 257"/>
          <p:cNvSpPr/>
          <p:nvPr/>
        </p:nvSpPr>
        <p:spPr>
          <a:xfrm>
            <a:off x="277895" y="91668"/>
            <a:ext cx="333665" cy="4928354"/>
          </a:xfrm>
          <a:custGeom>
            <a:avLst/>
            <a:gdLst/>
            <a:ahLst/>
            <a:cxnLst/>
            <a:rect l="0" t="0" r="0" b="0"/>
            <a:pathLst>
              <a:path w="120000" h="120000" extrusionOk="0">
                <a:moveTo>
                  <a:pt x="0" y="115785"/>
                </a:moveTo>
                <a:lnTo>
                  <a:pt x="0" y="3719"/>
                </a:lnTo>
                <a:lnTo>
                  <a:pt x="120000" y="0"/>
                </a:lnTo>
                <a:lnTo>
                  <a:pt x="120000" y="120000"/>
                </a:lnTo>
                <a:lnTo>
                  <a:pt x="0" y="115785"/>
                </a:lnTo>
                <a:close/>
              </a:path>
            </a:pathLst>
          </a:custGeom>
          <a:gradFill>
            <a:gsLst>
              <a:gs pos="0">
                <a:srgbClr val="FFFFFF">
                  <a:alpha val="9803"/>
                </a:srgbClr>
              </a:gs>
              <a:gs pos="100000">
                <a:srgbClr val="FFFFFF">
                  <a:alpha val="24705"/>
                </a:srgbClr>
              </a:gs>
            </a:gsLst>
            <a:lin ang="0" scaled="0"/>
          </a:gradFill>
          <a:ln>
            <a:noFill/>
          </a:ln>
        </p:spPr>
        <p:txBody>
          <a:bodyPr lIns="91425" tIns="45700" rIns="91425" bIns="45700" anchor="ctr" anchorCtr="0">
            <a:noAutofit/>
          </a:bodyPr>
          <a:lstStyle/>
          <a:p>
            <a:pPr marL="0" marR="0" lvl="0" indent="0" algn="ctr" rtl="0">
              <a:spcBef>
                <a:spcPts val="0"/>
              </a:spcBef>
              <a:buNone/>
            </a:pPr>
            <a:endParaRPr sz="2400" b="0" i="0" u="none" strike="noStrike" cap="none">
              <a:solidFill>
                <a:srgbClr val="FFFFFF"/>
              </a:solidFill>
              <a:latin typeface="Arial"/>
              <a:ea typeface="Arial"/>
              <a:cs typeface="Arial"/>
              <a:sym typeface="Arial"/>
            </a:endParaRPr>
          </a:p>
        </p:txBody>
      </p:sp>
      <p:sp>
        <p:nvSpPr>
          <p:cNvPr id="91" name="Shape 258"/>
          <p:cNvSpPr txBox="1"/>
          <p:nvPr/>
        </p:nvSpPr>
        <p:spPr>
          <a:xfrm>
            <a:off x="611560" y="2283719"/>
            <a:ext cx="596699" cy="576064"/>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en" sz="2400" b="1" i="0" u="none" strike="noStrike" cap="none" dirty="0" smtClean="0">
                <a:solidFill>
                  <a:srgbClr val="FFFFFF"/>
                </a:solidFill>
                <a:latin typeface="Nixie One"/>
                <a:ea typeface="Nixie One"/>
                <a:cs typeface="Nixie One"/>
                <a:sym typeface="Nixie One"/>
              </a:rPr>
              <a:t>0</a:t>
            </a:r>
            <a:r>
              <a:rPr lang="tr-TR" sz="2400" b="1" i="0" u="none" strike="noStrike" cap="none" dirty="0" smtClean="0">
                <a:solidFill>
                  <a:srgbClr val="FFFFFF"/>
                </a:solidFill>
                <a:latin typeface="Nixie One"/>
                <a:ea typeface="Nixie One"/>
                <a:cs typeface="Nixie One"/>
                <a:sym typeface="Nixie One"/>
              </a:rPr>
              <a:t>4</a:t>
            </a:r>
            <a:endParaRPr lang="en" sz="2400" b="1" i="0" u="none" strike="noStrike" cap="none" dirty="0">
              <a:solidFill>
                <a:srgbClr val="FFFFFF"/>
              </a:solidFill>
              <a:latin typeface="Nixie One"/>
              <a:ea typeface="Nixie One"/>
              <a:cs typeface="Nixie One"/>
              <a:sym typeface="Nixie One"/>
            </a:endParaRPr>
          </a:p>
        </p:txBody>
      </p:sp>
      <p:sp>
        <p:nvSpPr>
          <p:cNvPr id="92" name="Shape 248"/>
          <p:cNvSpPr/>
          <p:nvPr/>
        </p:nvSpPr>
        <p:spPr>
          <a:xfrm>
            <a:off x="1331640" y="3704382"/>
            <a:ext cx="7704856" cy="585812"/>
          </a:xfrm>
          <a:prstGeom prst="homePlate">
            <a:avLst>
              <a:gd name="adj" fmla="val 35440"/>
            </a:avLst>
          </a:prstGeom>
          <a:solidFill>
            <a:srgbClr val="94BF6E"/>
          </a:solidFill>
          <a:ln>
            <a:noFill/>
          </a:ln>
        </p:spPr>
        <p:txBody>
          <a:bodyPr lIns="91425" tIns="45700" rIns="91425" bIns="45700" anchor="ctr" anchorCtr="0">
            <a:noAutofit/>
          </a:bodyPr>
          <a:lstStyle/>
          <a:p>
            <a:pPr marL="0" marR="0" lvl="0" indent="-69850" algn="l" rtl="0">
              <a:lnSpc>
                <a:spcPct val="100000"/>
              </a:lnSpc>
              <a:spcBef>
                <a:spcPts val="0"/>
              </a:spcBef>
              <a:spcAft>
                <a:spcPts val="0"/>
              </a:spcAft>
              <a:buNone/>
            </a:pPr>
            <a:endParaRPr/>
          </a:p>
        </p:txBody>
      </p:sp>
      <p:sp>
        <p:nvSpPr>
          <p:cNvPr id="94" name="Shape 258"/>
          <p:cNvSpPr txBox="1"/>
          <p:nvPr/>
        </p:nvSpPr>
        <p:spPr>
          <a:xfrm>
            <a:off x="611560" y="3579862"/>
            <a:ext cx="596699" cy="810317"/>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en" sz="2400" b="1" i="0" u="none" strike="noStrike" cap="none" dirty="0" smtClean="0">
                <a:solidFill>
                  <a:srgbClr val="FFFFFF"/>
                </a:solidFill>
                <a:latin typeface="Nixie One"/>
                <a:ea typeface="Nixie One"/>
                <a:cs typeface="Nixie One"/>
                <a:sym typeface="Nixie One"/>
              </a:rPr>
              <a:t>0</a:t>
            </a:r>
            <a:r>
              <a:rPr lang="tr-TR" sz="2400" b="1" dirty="0">
                <a:solidFill>
                  <a:srgbClr val="FFFFFF"/>
                </a:solidFill>
                <a:latin typeface="Nixie One"/>
                <a:ea typeface="Nixie One"/>
                <a:cs typeface="Nixie One"/>
                <a:sym typeface="Nixie One"/>
              </a:rPr>
              <a:t>6</a:t>
            </a:r>
            <a:endParaRPr lang="en" sz="2400" b="1" i="0" u="none" strike="noStrike" cap="none" dirty="0">
              <a:solidFill>
                <a:srgbClr val="FFFFFF"/>
              </a:solidFill>
              <a:latin typeface="Nixie One"/>
              <a:ea typeface="Nixie One"/>
              <a:cs typeface="Nixie One"/>
              <a:sym typeface="Nixie One"/>
            </a:endParaRPr>
          </a:p>
        </p:txBody>
      </p:sp>
      <p:sp>
        <p:nvSpPr>
          <p:cNvPr id="95" name="Shape 260"/>
          <p:cNvSpPr txBox="1"/>
          <p:nvPr/>
        </p:nvSpPr>
        <p:spPr>
          <a:xfrm>
            <a:off x="1554831" y="3855744"/>
            <a:ext cx="7062524" cy="273292"/>
          </a:xfrm>
          <a:prstGeom prst="rect">
            <a:avLst/>
          </a:prstGeom>
          <a:noFill/>
          <a:ln>
            <a:noFill/>
          </a:ln>
        </p:spPr>
        <p:txBody>
          <a:bodyPr lIns="91425" tIns="45700" rIns="91425" bIns="45700" anchor="ctr" anchorCtr="0">
            <a:noAutofit/>
          </a:bodyPr>
          <a:lstStyle/>
          <a:p>
            <a:pPr lvl="0" algn="just">
              <a:lnSpc>
                <a:spcPct val="150000"/>
              </a:lnSpc>
              <a:buSzPct val="25000"/>
            </a:pPr>
            <a:r>
              <a:rPr lang="tr-TR" sz="1200" b="1" dirty="0">
                <a:solidFill>
                  <a:schemeClr val="bg1"/>
                </a:solidFill>
                <a:latin typeface="Nixie One"/>
              </a:rPr>
              <a:t>Personelin  disiplin işlemlerini takip etmek.</a:t>
            </a:r>
            <a:endParaRPr lang="en" sz="1200" b="1" dirty="0">
              <a:solidFill>
                <a:schemeClr val="bg1"/>
              </a:solidFill>
              <a:latin typeface="Nixie One"/>
              <a:sym typeface="Nixie One"/>
            </a:endParaRPr>
          </a:p>
        </p:txBody>
      </p:sp>
      <p:sp>
        <p:nvSpPr>
          <p:cNvPr id="96" name="Shape 248"/>
          <p:cNvSpPr/>
          <p:nvPr/>
        </p:nvSpPr>
        <p:spPr>
          <a:xfrm>
            <a:off x="1331640" y="4281714"/>
            <a:ext cx="7657724" cy="405158"/>
          </a:xfrm>
          <a:prstGeom prst="homePlate">
            <a:avLst>
              <a:gd name="adj" fmla="val 35440"/>
            </a:avLst>
          </a:prstGeom>
          <a:solidFill>
            <a:srgbClr val="165751"/>
          </a:solidFill>
          <a:ln>
            <a:noFill/>
          </a:ln>
        </p:spPr>
        <p:txBody>
          <a:bodyPr lIns="91425" tIns="45700" rIns="91425" bIns="45700" anchor="ctr" anchorCtr="0">
            <a:noAutofit/>
          </a:bodyPr>
          <a:lstStyle/>
          <a:p>
            <a:pPr algn="ctr"/>
            <a:endParaRPr sz="2400">
              <a:solidFill>
                <a:srgbClr val="FFFFFF"/>
              </a:solidFill>
            </a:endParaRPr>
          </a:p>
        </p:txBody>
      </p:sp>
      <p:sp>
        <p:nvSpPr>
          <p:cNvPr id="89" name="Shape 257"/>
          <p:cNvSpPr/>
          <p:nvPr/>
        </p:nvSpPr>
        <p:spPr>
          <a:xfrm>
            <a:off x="1259632" y="108404"/>
            <a:ext cx="156138" cy="5055634"/>
          </a:xfrm>
          <a:custGeom>
            <a:avLst/>
            <a:gdLst/>
            <a:ahLst/>
            <a:cxnLst/>
            <a:rect l="0" t="0" r="0" b="0"/>
            <a:pathLst>
              <a:path w="120000" h="120000" extrusionOk="0">
                <a:moveTo>
                  <a:pt x="0" y="115785"/>
                </a:moveTo>
                <a:lnTo>
                  <a:pt x="0" y="3719"/>
                </a:lnTo>
                <a:lnTo>
                  <a:pt x="120000" y="0"/>
                </a:lnTo>
                <a:lnTo>
                  <a:pt x="120000" y="120000"/>
                </a:lnTo>
                <a:lnTo>
                  <a:pt x="0" y="115785"/>
                </a:lnTo>
                <a:close/>
              </a:path>
            </a:pathLst>
          </a:custGeom>
          <a:gradFill>
            <a:gsLst>
              <a:gs pos="0">
                <a:srgbClr val="FFFFFF">
                  <a:alpha val="9803"/>
                </a:srgbClr>
              </a:gs>
              <a:gs pos="100000">
                <a:srgbClr val="FFFFFF">
                  <a:alpha val="24705"/>
                </a:srgbClr>
              </a:gs>
            </a:gsLst>
            <a:lin ang="0" scaled="0"/>
          </a:gradFill>
          <a:ln>
            <a:noFill/>
          </a:ln>
        </p:spPr>
        <p:txBody>
          <a:bodyPr lIns="91425" tIns="45700" rIns="91425" bIns="45700" anchor="ctr" anchorCtr="0">
            <a:noAutofit/>
          </a:bodyPr>
          <a:lstStyle/>
          <a:p>
            <a:pPr marL="0" marR="0" lvl="0" indent="0" algn="ctr" rtl="0">
              <a:spcBef>
                <a:spcPts val="0"/>
              </a:spcBef>
              <a:buNone/>
            </a:pPr>
            <a:endParaRPr sz="2400" b="0" i="0" u="none" strike="noStrike" cap="none">
              <a:solidFill>
                <a:srgbClr val="FFFFFF"/>
              </a:solidFill>
              <a:latin typeface="Arial"/>
              <a:ea typeface="Arial"/>
              <a:cs typeface="Arial"/>
              <a:sym typeface="Arial"/>
            </a:endParaRPr>
          </a:p>
        </p:txBody>
      </p:sp>
      <p:sp>
        <p:nvSpPr>
          <p:cNvPr id="98" name="Shape 260"/>
          <p:cNvSpPr txBox="1"/>
          <p:nvPr/>
        </p:nvSpPr>
        <p:spPr>
          <a:xfrm>
            <a:off x="1547664" y="4371950"/>
            <a:ext cx="7062524" cy="273292"/>
          </a:xfrm>
          <a:prstGeom prst="rect">
            <a:avLst/>
          </a:prstGeom>
          <a:noFill/>
          <a:ln>
            <a:noFill/>
          </a:ln>
        </p:spPr>
        <p:txBody>
          <a:bodyPr lIns="91425" tIns="45700" rIns="91425" bIns="45700" anchor="ctr" anchorCtr="0">
            <a:noAutofit/>
          </a:bodyPr>
          <a:lstStyle/>
          <a:p>
            <a:pPr lvl="0" algn="just">
              <a:lnSpc>
                <a:spcPct val="150000"/>
              </a:lnSpc>
              <a:buSzPct val="25000"/>
            </a:pPr>
            <a:r>
              <a:rPr lang="tr-TR" sz="1200" b="1" dirty="0">
                <a:solidFill>
                  <a:schemeClr val="bg1"/>
                </a:solidFill>
                <a:latin typeface="Nixie One"/>
              </a:rPr>
              <a:t>Türk vatandaşı ve yabancı uyruklu sözleşmeli personel işlemlerini yapmak</a:t>
            </a:r>
            <a:r>
              <a:rPr lang="tr-TR" sz="1200" dirty="0"/>
              <a:t>.</a:t>
            </a:r>
            <a:endParaRPr lang="en" sz="1200" b="1" dirty="0">
              <a:solidFill>
                <a:schemeClr val="bg1"/>
              </a:solidFill>
              <a:latin typeface="Nixie One"/>
              <a:sym typeface="Nixie One"/>
            </a:endParaRPr>
          </a:p>
        </p:txBody>
      </p:sp>
      <p:sp>
        <p:nvSpPr>
          <p:cNvPr id="99" name="Shape 258"/>
          <p:cNvSpPr txBox="1"/>
          <p:nvPr/>
        </p:nvSpPr>
        <p:spPr>
          <a:xfrm>
            <a:off x="611560" y="4011910"/>
            <a:ext cx="596699" cy="810317"/>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en" sz="2400" b="1" i="0" u="none" strike="noStrike" cap="none" dirty="0" smtClean="0">
                <a:solidFill>
                  <a:srgbClr val="FFFFFF"/>
                </a:solidFill>
                <a:latin typeface="Nixie One"/>
                <a:ea typeface="Nixie One"/>
                <a:cs typeface="Nixie One"/>
                <a:sym typeface="Nixie One"/>
              </a:rPr>
              <a:t>0</a:t>
            </a:r>
            <a:r>
              <a:rPr lang="tr-TR" sz="2400" b="1" dirty="0" smtClean="0">
                <a:solidFill>
                  <a:srgbClr val="FFFFFF"/>
                </a:solidFill>
                <a:latin typeface="Nixie One"/>
                <a:ea typeface="Nixie One"/>
                <a:cs typeface="Nixie One"/>
                <a:sym typeface="Nixie One"/>
              </a:rPr>
              <a:t>7</a:t>
            </a:r>
            <a:endParaRPr lang="en" sz="2400" b="1" i="0" u="none" strike="noStrike" cap="none" dirty="0">
              <a:solidFill>
                <a:srgbClr val="FFFFFF"/>
              </a:solidFill>
              <a:latin typeface="Nixie One"/>
              <a:ea typeface="Nixie One"/>
              <a:cs typeface="Nixie One"/>
              <a:sym typeface="Nixie One"/>
            </a:endParaRPr>
          </a:p>
        </p:txBody>
      </p:sp>
    </p:spTree>
    <p:extLst>
      <p:ext uri="{BB962C8B-B14F-4D97-AF65-F5344CB8AC3E}">
        <p14:creationId xmlns:p14="http://schemas.microsoft.com/office/powerpoint/2010/main" val="313165823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ctrTitle" idx="4294967295"/>
          </p:nvPr>
        </p:nvSpPr>
        <p:spPr>
          <a:xfrm>
            <a:off x="685800" y="499125"/>
            <a:ext cx="6593700" cy="759900"/>
          </a:xfrm>
          <a:prstGeom prst="rect">
            <a:avLst/>
          </a:prstGeom>
        </p:spPr>
        <p:txBody>
          <a:bodyPr lIns="91425" tIns="91425" rIns="91425" bIns="91425" anchor="ctr" anchorCtr="0">
            <a:noAutofit/>
          </a:bodyPr>
          <a:lstStyle/>
          <a:p>
            <a:pPr lvl="0"/>
            <a:r>
              <a:rPr lang="tr-TR" dirty="0">
                <a:cs typeface="Times New Roman" pitchFamily="18" charset="0"/>
              </a:rPr>
              <a:t>PERSONEL DAİRESİ BAŞKANLIĞI</a:t>
            </a:r>
            <a:endParaRPr lang="en" dirty="0"/>
          </a:p>
        </p:txBody>
      </p:sp>
      <p:sp>
        <p:nvSpPr>
          <p:cNvPr id="128" name="Shape 128"/>
          <p:cNvSpPr txBox="1">
            <a:spLocks noGrp="1"/>
          </p:cNvSpPr>
          <p:nvPr>
            <p:ph type="subTitle" idx="4294967295"/>
          </p:nvPr>
        </p:nvSpPr>
        <p:spPr>
          <a:xfrm>
            <a:off x="685800" y="1259025"/>
            <a:ext cx="5200199" cy="2703599"/>
          </a:xfrm>
          <a:prstGeom prst="rect">
            <a:avLst/>
          </a:prstGeom>
        </p:spPr>
        <p:txBody>
          <a:bodyPr lIns="91425" tIns="91425" rIns="91425" bIns="91425" anchor="ctr" anchorCtr="0">
            <a:noAutofit/>
          </a:bodyPr>
          <a:lstStyle/>
          <a:p>
            <a:pPr lvl="0">
              <a:spcBef>
                <a:spcPts val="0"/>
              </a:spcBef>
              <a:buNone/>
            </a:pPr>
            <a:r>
              <a:rPr lang="tr-TR" sz="2400" dirty="0" smtClean="0">
                <a:solidFill>
                  <a:srgbClr val="FFFFFF"/>
                </a:solidFill>
              </a:rPr>
              <a:t>Teşekkürler…</a:t>
            </a:r>
            <a:endParaRPr lang="en" sz="2400" dirty="0">
              <a:solidFill>
                <a:srgbClr val="FFFFFF"/>
              </a:solidFill>
            </a:endParaRPr>
          </a:p>
        </p:txBody>
      </p:sp>
      <p:pic>
        <p:nvPicPr>
          <p:cNvPr id="1026" name="Picture 2" descr="C:\Users\ÇAĞRI\Desktop\old\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6256" y="1779662"/>
            <a:ext cx="1522908" cy="152290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37" name="Shape 248"/>
          <p:cNvSpPr/>
          <p:nvPr/>
        </p:nvSpPr>
        <p:spPr>
          <a:xfrm>
            <a:off x="1331640" y="4299942"/>
            <a:ext cx="7657724" cy="360040"/>
          </a:xfrm>
          <a:prstGeom prst="homePlate">
            <a:avLst>
              <a:gd name="adj" fmla="val 35440"/>
            </a:avLst>
          </a:prstGeom>
          <a:solidFill>
            <a:srgbClr val="165751"/>
          </a:solidFill>
          <a:ln>
            <a:noFill/>
          </a:ln>
        </p:spPr>
        <p:txBody>
          <a:bodyPr lIns="91425" tIns="45700" rIns="91425" bIns="45700" anchor="ctr" anchorCtr="0">
            <a:noAutofit/>
          </a:bodyPr>
          <a:lstStyle/>
          <a:p>
            <a:pPr algn="ctr"/>
            <a:endParaRPr sz="2400">
              <a:solidFill>
                <a:srgbClr val="FFFFFF"/>
              </a:solidFill>
            </a:endParaRPr>
          </a:p>
        </p:txBody>
      </p:sp>
      <p:sp>
        <p:nvSpPr>
          <p:cNvPr id="39" name="Shape 249"/>
          <p:cNvSpPr/>
          <p:nvPr/>
        </p:nvSpPr>
        <p:spPr>
          <a:xfrm>
            <a:off x="467544" y="4011910"/>
            <a:ext cx="882600" cy="648072"/>
          </a:xfrm>
          <a:custGeom>
            <a:avLst/>
            <a:gdLst/>
            <a:ahLst/>
            <a:cxnLst/>
            <a:rect l="0" t="0" r="0" b="0"/>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165751"/>
          </a:solidFill>
          <a:ln>
            <a:noFill/>
          </a:ln>
        </p:spPr>
        <p:txBody>
          <a:bodyPr lIns="91425" tIns="45700" rIns="91425" bIns="45700" anchor="ctr" anchorCtr="0">
            <a:noAutofit/>
          </a:bodyPr>
          <a:lstStyle/>
          <a:p>
            <a:pPr algn="ctr"/>
            <a:endParaRPr sz="2400">
              <a:solidFill>
                <a:srgbClr val="FFFFFF"/>
              </a:solidFill>
            </a:endParaRPr>
          </a:p>
        </p:txBody>
      </p:sp>
      <p:sp>
        <p:nvSpPr>
          <p:cNvPr id="33" name="Shape 248"/>
          <p:cNvSpPr/>
          <p:nvPr/>
        </p:nvSpPr>
        <p:spPr>
          <a:xfrm>
            <a:off x="1331640" y="3920406"/>
            <a:ext cx="7657726" cy="415540"/>
          </a:xfrm>
          <a:prstGeom prst="homePlate">
            <a:avLst>
              <a:gd name="adj" fmla="val 35440"/>
            </a:avLst>
          </a:prstGeom>
          <a:solidFill>
            <a:srgbClr val="94BF6E"/>
          </a:solidFill>
          <a:ln>
            <a:noFill/>
          </a:ln>
        </p:spPr>
        <p:txBody>
          <a:bodyPr lIns="91425" tIns="45700" rIns="91425" bIns="45700" anchor="ctr" anchorCtr="0">
            <a:noAutofit/>
          </a:bodyPr>
          <a:lstStyle/>
          <a:p>
            <a:pPr marL="0" marR="0" lvl="0" indent="-69850" algn="l" rtl="0">
              <a:lnSpc>
                <a:spcPct val="100000"/>
              </a:lnSpc>
              <a:spcBef>
                <a:spcPts val="0"/>
              </a:spcBef>
              <a:spcAft>
                <a:spcPts val="0"/>
              </a:spcAft>
              <a:buNone/>
            </a:pPr>
            <a:endParaRPr/>
          </a:p>
        </p:txBody>
      </p:sp>
      <p:sp>
        <p:nvSpPr>
          <p:cNvPr id="34" name="Shape 249"/>
          <p:cNvSpPr/>
          <p:nvPr/>
        </p:nvSpPr>
        <p:spPr>
          <a:xfrm>
            <a:off x="467544" y="3723878"/>
            <a:ext cx="882600" cy="612068"/>
          </a:xfrm>
          <a:custGeom>
            <a:avLst/>
            <a:gdLst/>
            <a:ahLst/>
            <a:cxnLst/>
            <a:rect l="0" t="0" r="0" b="0"/>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87AF64"/>
          </a:solidFill>
          <a:ln>
            <a:noFill/>
          </a:ln>
        </p:spPr>
        <p:txBody>
          <a:bodyPr lIns="91425" tIns="45700" rIns="91425" bIns="45700" anchor="ctr" anchorCtr="0">
            <a:noAutofit/>
          </a:bodyPr>
          <a:lstStyle/>
          <a:p>
            <a:pPr marL="0" marR="0" lvl="0" indent="0" algn="ctr" rtl="0">
              <a:spcBef>
                <a:spcPts val="0"/>
              </a:spcBef>
              <a:buNone/>
            </a:pPr>
            <a:endParaRPr sz="2400" b="0" i="0" u="none" strike="noStrike" cap="none">
              <a:solidFill>
                <a:srgbClr val="FFFFFF"/>
              </a:solidFill>
              <a:latin typeface="Arial"/>
              <a:ea typeface="Arial"/>
              <a:cs typeface="Arial"/>
              <a:sym typeface="Arial"/>
            </a:endParaRPr>
          </a:p>
        </p:txBody>
      </p:sp>
      <p:sp>
        <p:nvSpPr>
          <p:cNvPr id="92" name="Shape 248"/>
          <p:cNvSpPr/>
          <p:nvPr/>
        </p:nvSpPr>
        <p:spPr>
          <a:xfrm>
            <a:off x="1331640" y="2859782"/>
            <a:ext cx="7704856" cy="585812"/>
          </a:xfrm>
          <a:prstGeom prst="homePlate">
            <a:avLst>
              <a:gd name="adj" fmla="val 35440"/>
            </a:avLst>
          </a:prstGeom>
          <a:solidFill>
            <a:srgbClr val="94BF6E"/>
          </a:solidFill>
          <a:ln>
            <a:noFill/>
          </a:ln>
        </p:spPr>
        <p:txBody>
          <a:bodyPr lIns="91425" tIns="45700" rIns="91425" bIns="45700" anchor="ctr" anchorCtr="0">
            <a:noAutofit/>
          </a:bodyPr>
          <a:lstStyle/>
          <a:p>
            <a:pPr marL="0" marR="0" lvl="0" indent="-69850" algn="l" rtl="0">
              <a:lnSpc>
                <a:spcPct val="100000"/>
              </a:lnSpc>
              <a:spcBef>
                <a:spcPts val="0"/>
              </a:spcBef>
              <a:spcAft>
                <a:spcPts val="0"/>
              </a:spcAft>
              <a:buNone/>
            </a:pPr>
            <a:endParaRPr/>
          </a:p>
        </p:txBody>
      </p:sp>
      <p:sp>
        <p:nvSpPr>
          <p:cNvPr id="93" name="Shape 249"/>
          <p:cNvSpPr/>
          <p:nvPr/>
        </p:nvSpPr>
        <p:spPr>
          <a:xfrm>
            <a:off x="467544" y="2715766"/>
            <a:ext cx="882600" cy="765198"/>
          </a:xfrm>
          <a:custGeom>
            <a:avLst/>
            <a:gdLst/>
            <a:ahLst/>
            <a:cxnLst/>
            <a:rect l="0" t="0" r="0" b="0"/>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87AF64"/>
          </a:solidFill>
          <a:ln>
            <a:noFill/>
          </a:ln>
        </p:spPr>
        <p:txBody>
          <a:bodyPr lIns="91425" tIns="45700" rIns="91425" bIns="45700" anchor="ctr" anchorCtr="0">
            <a:noAutofit/>
          </a:bodyPr>
          <a:lstStyle/>
          <a:p>
            <a:pPr marL="0" marR="0" lvl="0" indent="0" algn="ctr" rtl="0">
              <a:spcBef>
                <a:spcPts val="0"/>
              </a:spcBef>
              <a:buNone/>
            </a:pPr>
            <a:endParaRPr sz="2400" b="0" i="0" u="none" strike="noStrike" cap="none">
              <a:solidFill>
                <a:srgbClr val="FFFFFF"/>
              </a:solidFill>
              <a:latin typeface="Arial"/>
              <a:ea typeface="Arial"/>
              <a:cs typeface="Arial"/>
              <a:sym typeface="Arial"/>
            </a:endParaRPr>
          </a:p>
        </p:txBody>
      </p:sp>
      <p:sp>
        <p:nvSpPr>
          <p:cNvPr id="80" name="Shape 248"/>
          <p:cNvSpPr/>
          <p:nvPr/>
        </p:nvSpPr>
        <p:spPr>
          <a:xfrm>
            <a:off x="1337701" y="2427734"/>
            <a:ext cx="7657724" cy="468686"/>
          </a:xfrm>
          <a:prstGeom prst="homePlate">
            <a:avLst>
              <a:gd name="adj" fmla="val 35440"/>
            </a:avLst>
          </a:prstGeom>
          <a:solidFill>
            <a:srgbClr val="124057"/>
          </a:solidFill>
          <a:ln>
            <a:noFill/>
          </a:ln>
        </p:spPr>
        <p:txBody>
          <a:bodyPr lIns="91425" tIns="45700" rIns="91425" bIns="45700" anchor="ctr" anchorCtr="0">
            <a:noAutofit/>
          </a:bodyPr>
          <a:lstStyle/>
          <a:p>
            <a:pPr algn="ctr"/>
            <a:endParaRPr sz="2400">
              <a:solidFill>
                <a:srgbClr val="FFFFFF"/>
              </a:solidFill>
            </a:endParaRPr>
          </a:p>
        </p:txBody>
      </p:sp>
      <p:sp>
        <p:nvSpPr>
          <p:cNvPr id="81" name="Shape 249"/>
          <p:cNvSpPr/>
          <p:nvPr/>
        </p:nvSpPr>
        <p:spPr>
          <a:xfrm>
            <a:off x="467546" y="2283718"/>
            <a:ext cx="882600" cy="612702"/>
          </a:xfrm>
          <a:custGeom>
            <a:avLst/>
            <a:gdLst/>
            <a:ahLst/>
            <a:cxnLst/>
            <a:rect l="0" t="0" r="0" b="0"/>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124057"/>
          </a:solidFill>
          <a:ln>
            <a:noFill/>
          </a:ln>
        </p:spPr>
        <p:txBody>
          <a:bodyPr lIns="91425" tIns="45700" rIns="91425" bIns="45700" anchor="ctr" anchorCtr="0">
            <a:noAutofit/>
          </a:bodyPr>
          <a:lstStyle/>
          <a:p>
            <a:pPr algn="ctr"/>
            <a:endParaRPr sz="2400">
              <a:solidFill>
                <a:srgbClr val="FFFFFF"/>
              </a:solidFill>
            </a:endParaRPr>
          </a:p>
        </p:txBody>
      </p:sp>
      <p:sp>
        <p:nvSpPr>
          <p:cNvPr id="76" name="Shape 249"/>
          <p:cNvSpPr/>
          <p:nvPr/>
        </p:nvSpPr>
        <p:spPr>
          <a:xfrm>
            <a:off x="467546" y="1563638"/>
            <a:ext cx="882600" cy="909213"/>
          </a:xfrm>
          <a:custGeom>
            <a:avLst/>
            <a:gdLst/>
            <a:ahLst/>
            <a:cxnLst/>
            <a:rect l="0" t="0" r="0" b="0"/>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3B8D61"/>
          </a:solidFill>
          <a:ln>
            <a:noFill/>
          </a:ln>
        </p:spPr>
        <p:txBody>
          <a:bodyPr lIns="91425" tIns="45700" rIns="91425" bIns="45700" anchor="ctr" anchorCtr="0">
            <a:noAutofit/>
          </a:bodyPr>
          <a:lstStyle/>
          <a:p>
            <a:pPr algn="ctr"/>
            <a:endParaRPr sz="2400">
              <a:solidFill>
                <a:srgbClr val="FFFFFF"/>
              </a:solidFill>
            </a:endParaRPr>
          </a:p>
        </p:txBody>
      </p:sp>
      <p:sp>
        <p:nvSpPr>
          <p:cNvPr id="70" name="Shape 249"/>
          <p:cNvSpPr/>
          <p:nvPr/>
        </p:nvSpPr>
        <p:spPr>
          <a:xfrm>
            <a:off x="467546" y="915566"/>
            <a:ext cx="882600" cy="868899"/>
          </a:xfrm>
          <a:custGeom>
            <a:avLst/>
            <a:gdLst/>
            <a:ahLst/>
            <a:cxnLst/>
            <a:rect l="0" t="0" r="0" b="0"/>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165751"/>
          </a:solidFill>
          <a:ln>
            <a:noFill/>
          </a:ln>
        </p:spPr>
        <p:txBody>
          <a:bodyPr lIns="91425" tIns="45700" rIns="91425" bIns="45700" anchor="ctr" anchorCtr="0">
            <a:noAutofit/>
          </a:bodyPr>
          <a:lstStyle/>
          <a:p>
            <a:pPr algn="ctr"/>
            <a:endParaRPr sz="2400">
              <a:solidFill>
                <a:srgbClr val="FFFFFF"/>
              </a:solidFill>
            </a:endParaRPr>
          </a:p>
        </p:txBody>
      </p:sp>
      <p:sp>
        <p:nvSpPr>
          <p:cNvPr id="97" name="Shape 249"/>
          <p:cNvSpPr/>
          <p:nvPr/>
        </p:nvSpPr>
        <p:spPr>
          <a:xfrm>
            <a:off x="467544" y="3291830"/>
            <a:ext cx="882600" cy="674962"/>
          </a:xfrm>
          <a:custGeom>
            <a:avLst/>
            <a:gdLst/>
            <a:ahLst/>
            <a:cxnLst/>
            <a:rect l="0" t="0" r="0" b="0"/>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165751"/>
          </a:solidFill>
          <a:ln>
            <a:noFill/>
          </a:ln>
        </p:spPr>
        <p:txBody>
          <a:bodyPr lIns="91425" tIns="45700" rIns="91425" bIns="45700" anchor="ctr" anchorCtr="0">
            <a:noAutofit/>
          </a:bodyPr>
          <a:lstStyle/>
          <a:p>
            <a:pPr algn="ctr"/>
            <a:endParaRPr sz="2400">
              <a:solidFill>
                <a:srgbClr val="FFFFFF"/>
              </a:solidFill>
            </a:endParaRPr>
          </a:p>
        </p:txBody>
      </p:sp>
      <p:cxnSp>
        <p:nvCxnSpPr>
          <p:cNvPr id="259" name="Shape 259"/>
          <p:cNvCxnSpPr/>
          <p:nvPr/>
        </p:nvCxnSpPr>
        <p:spPr>
          <a:xfrm>
            <a:off x="2088146" y="738591"/>
            <a:ext cx="0" cy="392999"/>
          </a:xfrm>
          <a:prstGeom prst="straightConnector1">
            <a:avLst/>
          </a:prstGeom>
          <a:noFill/>
          <a:ln w="9525" cap="rnd" cmpd="sng">
            <a:solidFill>
              <a:srgbClr val="FFFFFF"/>
            </a:solidFill>
            <a:prstDash val="solid"/>
            <a:round/>
            <a:headEnd type="none" w="med" len="med"/>
            <a:tailEnd type="none" w="med" len="med"/>
          </a:ln>
        </p:spPr>
      </p:cxnSp>
      <p:sp>
        <p:nvSpPr>
          <p:cNvPr id="272" name="Shape 272"/>
          <p:cNvSpPr/>
          <p:nvPr/>
        </p:nvSpPr>
        <p:spPr>
          <a:xfrm>
            <a:off x="800282" y="457460"/>
            <a:ext cx="327815" cy="286064"/>
          </a:xfrm>
          <a:custGeom>
            <a:avLst/>
            <a:gdLst/>
            <a:ahLst/>
            <a:cxnLst/>
            <a:rect l="0" t="0" r="0" b="0"/>
            <a:pathLst>
              <a:path w="18365" h="16026" fill="none" extrusionOk="0">
                <a:moveTo>
                  <a:pt x="9182" y="0"/>
                </a:moveTo>
                <a:lnTo>
                  <a:pt x="0" y="8841"/>
                </a:lnTo>
                <a:lnTo>
                  <a:pt x="2874" y="8841"/>
                </a:lnTo>
                <a:lnTo>
                  <a:pt x="2874" y="15246"/>
                </a:lnTo>
                <a:lnTo>
                  <a:pt x="2874" y="15246"/>
                </a:lnTo>
                <a:lnTo>
                  <a:pt x="2899" y="15417"/>
                </a:lnTo>
                <a:lnTo>
                  <a:pt x="2947" y="15563"/>
                </a:lnTo>
                <a:lnTo>
                  <a:pt x="3020" y="15685"/>
                </a:lnTo>
                <a:lnTo>
                  <a:pt x="3093" y="15806"/>
                </a:lnTo>
                <a:lnTo>
                  <a:pt x="3215" y="15904"/>
                </a:lnTo>
                <a:lnTo>
                  <a:pt x="3361" y="15977"/>
                </a:lnTo>
                <a:lnTo>
                  <a:pt x="3508" y="16026"/>
                </a:lnTo>
                <a:lnTo>
                  <a:pt x="3654" y="16026"/>
                </a:lnTo>
                <a:lnTo>
                  <a:pt x="7404" y="16026"/>
                </a:lnTo>
                <a:lnTo>
                  <a:pt x="7404" y="13420"/>
                </a:lnTo>
                <a:lnTo>
                  <a:pt x="7404" y="13420"/>
                </a:lnTo>
                <a:lnTo>
                  <a:pt x="7429" y="13127"/>
                </a:lnTo>
                <a:lnTo>
                  <a:pt x="7526" y="12860"/>
                </a:lnTo>
                <a:lnTo>
                  <a:pt x="7648" y="12616"/>
                </a:lnTo>
                <a:lnTo>
                  <a:pt x="7818" y="12421"/>
                </a:lnTo>
                <a:lnTo>
                  <a:pt x="8038" y="12251"/>
                </a:lnTo>
                <a:lnTo>
                  <a:pt x="8257" y="12129"/>
                </a:lnTo>
                <a:lnTo>
                  <a:pt x="8525" y="12031"/>
                </a:lnTo>
                <a:lnTo>
                  <a:pt x="8817" y="12007"/>
                </a:lnTo>
                <a:lnTo>
                  <a:pt x="9548" y="12007"/>
                </a:lnTo>
                <a:lnTo>
                  <a:pt x="9548" y="12007"/>
                </a:lnTo>
                <a:lnTo>
                  <a:pt x="9840" y="12031"/>
                </a:lnTo>
                <a:lnTo>
                  <a:pt x="10108" y="12129"/>
                </a:lnTo>
                <a:lnTo>
                  <a:pt x="10327" y="12251"/>
                </a:lnTo>
                <a:lnTo>
                  <a:pt x="10546" y="12421"/>
                </a:lnTo>
                <a:lnTo>
                  <a:pt x="10717" y="12616"/>
                </a:lnTo>
                <a:lnTo>
                  <a:pt x="10838" y="12860"/>
                </a:lnTo>
                <a:lnTo>
                  <a:pt x="10936" y="13127"/>
                </a:lnTo>
                <a:lnTo>
                  <a:pt x="10960" y="13420"/>
                </a:lnTo>
                <a:lnTo>
                  <a:pt x="10960" y="16026"/>
                </a:lnTo>
                <a:lnTo>
                  <a:pt x="14711" y="16026"/>
                </a:lnTo>
                <a:lnTo>
                  <a:pt x="14711" y="16026"/>
                </a:lnTo>
                <a:lnTo>
                  <a:pt x="14857" y="16026"/>
                </a:lnTo>
                <a:lnTo>
                  <a:pt x="15003" y="15977"/>
                </a:lnTo>
                <a:lnTo>
                  <a:pt x="15149" y="15904"/>
                </a:lnTo>
                <a:lnTo>
                  <a:pt x="15271" y="15806"/>
                </a:lnTo>
                <a:lnTo>
                  <a:pt x="15344" y="15685"/>
                </a:lnTo>
                <a:lnTo>
                  <a:pt x="15417" y="15563"/>
                </a:lnTo>
                <a:lnTo>
                  <a:pt x="15466" y="15417"/>
                </a:lnTo>
                <a:lnTo>
                  <a:pt x="15490" y="15246"/>
                </a:lnTo>
                <a:lnTo>
                  <a:pt x="15490" y="8841"/>
                </a:lnTo>
                <a:lnTo>
                  <a:pt x="18364" y="8841"/>
                </a:lnTo>
                <a:lnTo>
                  <a:pt x="9182" y="0"/>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1" name="Shape 248"/>
          <p:cNvSpPr/>
          <p:nvPr/>
        </p:nvSpPr>
        <p:spPr>
          <a:xfrm>
            <a:off x="1306762" y="392014"/>
            <a:ext cx="7657726" cy="739576"/>
          </a:xfrm>
          <a:prstGeom prst="homePlate">
            <a:avLst>
              <a:gd name="adj" fmla="val 35440"/>
            </a:avLst>
          </a:prstGeom>
          <a:solidFill>
            <a:srgbClr val="94BF6E"/>
          </a:solidFill>
          <a:ln>
            <a:noFill/>
          </a:ln>
        </p:spPr>
        <p:txBody>
          <a:bodyPr lIns="91425" tIns="45700" rIns="91425" bIns="45700" anchor="ctr" anchorCtr="0">
            <a:noAutofit/>
          </a:bodyPr>
          <a:lstStyle/>
          <a:p>
            <a:pPr marL="0" marR="0" lvl="0" indent="-69850" algn="l" rtl="0">
              <a:lnSpc>
                <a:spcPct val="100000"/>
              </a:lnSpc>
              <a:spcBef>
                <a:spcPts val="0"/>
              </a:spcBef>
              <a:spcAft>
                <a:spcPts val="0"/>
              </a:spcAft>
              <a:buNone/>
            </a:pPr>
            <a:endParaRPr/>
          </a:p>
        </p:txBody>
      </p:sp>
      <p:sp>
        <p:nvSpPr>
          <p:cNvPr id="62" name="Shape 249"/>
          <p:cNvSpPr/>
          <p:nvPr/>
        </p:nvSpPr>
        <p:spPr>
          <a:xfrm>
            <a:off x="467544" y="195486"/>
            <a:ext cx="882600" cy="936106"/>
          </a:xfrm>
          <a:custGeom>
            <a:avLst/>
            <a:gdLst/>
            <a:ahLst/>
            <a:cxnLst/>
            <a:rect l="0" t="0" r="0" b="0"/>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87AF64"/>
          </a:solidFill>
          <a:ln>
            <a:noFill/>
          </a:ln>
        </p:spPr>
        <p:txBody>
          <a:bodyPr lIns="91425" tIns="45700" rIns="91425" bIns="45700" anchor="ctr" anchorCtr="0">
            <a:noAutofit/>
          </a:bodyPr>
          <a:lstStyle/>
          <a:p>
            <a:pPr marL="0" marR="0" lvl="0" indent="0" algn="ctr" rtl="0">
              <a:spcBef>
                <a:spcPts val="0"/>
              </a:spcBef>
              <a:buNone/>
            </a:pPr>
            <a:endParaRPr sz="2400" b="0" i="0" u="none" strike="noStrike" cap="none">
              <a:solidFill>
                <a:srgbClr val="FFFFFF"/>
              </a:solidFill>
              <a:latin typeface="Arial"/>
              <a:ea typeface="Arial"/>
              <a:cs typeface="Arial"/>
              <a:sym typeface="Arial"/>
            </a:endParaRPr>
          </a:p>
        </p:txBody>
      </p:sp>
      <p:sp>
        <p:nvSpPr>
          <p:cNvPr id="64" name="Shape 258"/>
          <p:cNvSpPr txBox="1"/>
          <p:nvPr/>
        </p:nvSpPr>
        <p:spPr>
          <a:xfrm>
            <a:off x="605820" y="411511"/>
            <a:ext cx="596699" cy="720080"/>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en" sz="2400" b="1" i="0" u="none" strike="noStrike" cap="none" dirty="0" smtClean="0">
                <a:solidFill>
                  <a:srgbClr val="FFFFFF"/>
                </a:solidFill>
                <a:latin typeface="Nixie One"/>
                <a:ea typeface="Nixie One"/>
                <a:cs typeface="Nixie One"/>
                <a:sym typeface="Nixie One"/>
              </a:rPr>
              <a:t>0</a:t>
            </a:r>
            <a:r>
              <a:rPr lang="tr-TR" sz="2400" b="1" dirty="0">
                <a:solidFill>
                  <a:srgbClr val="FFFFFF"/>
                </a:solidFill>
                <a:latin typeface="Nixie One"/>
                <a:ea typeface="Nixie One"/>
                <a:cs typeface="Nixie One"/>
                <a:sym typeface="Nixie One"/>
              </a:rPr>
              <a:t>8</a:t>
            </a:r>
            <a:endParaRPr lang="en" sz="2400" b="1" i="0" u="none" strike="noStrike" cap="none" dirty="0">
              <a:solidFill>
                <a:srgbClr val="FFFFFF"/>
              </a:solidFill>
              <a:latin typeface="Nixie One"/>
              <a:ea typeface="Nixie One"/>
              <a:cs typeface="Nixie One"/>
              <a:sym typeface="Nixie One"/>
            </a:endParaRPr>
          </a:p>
        </p:txBody>
      </p:sp>
      <p:sp>
        <p:nvSpPr>
          <p:cNvPr id="66" name="Shape 260"/>
          <p:cNvSpPr txBox="1"/>
          <p:nvPr/>
        </p:nvSpPr>
        <p:spPr>
          <a:xfrm>
            <a:off x="1469916" y="483518"/>
            <a:ext cx="7062524" cy="648072"/>
          </a:xfrm>
          <a:prstGeom prst="rect">
            <a:avLst/>
          </a:prstGeom>
          <a:noFill/>
          <a:ln>
            <a:noFill/>
          </a:ln>
        </p:spPr>
        <p:txBody>
          <a:bodyPr lIns="91425" tIns="45700" rIns="91425" bIns="45700" anchor="ctr" anchorCtr="0">
            <a:noAutofit/>
          </a:bodyPr>
          <a:lstStyle/>
          <a:p>
            <a:pPr lvl="0" algn="just">
              <a:lnSpc>
                <a:spcPct val="150000"/>
              </a:lnSpc>
              <a:buSzPct val="25000"/>
            </a:pPr>
            <a:r>
              <a:rPr lang="tr-TR" sz="1200" b="1" dirty="0">
                <a:solidFill>
                  <a:schemeClr val="bg1"/>
                </a:solidFill>
                <a:latin typeface="Nixie One"/>
              </a:rPr>
              <a:t>Merkez ve taşra akademik ve idari personelinin yıllık mazeret ve aylıksız izinlerini takip etmek, yurt dışına gidecek personelin pasaport işlemlerini yapmak.</a:t>
            </a:r>
            <a:endParaRPr lang="en" sz="1200" b="1" dirty="0">
              <a:solidFill>
                <a:schemeClr val="bg1"/>
              </a:solidFill>
              <a:latin typeface="Nixie One"/>
              <a:sym typeface="Nixie One"/>
            </a:endParaRPr>
          </a:p>
        </p:txBody>
      </p:sp>
      <p:cxnSp>
        <p:nvCxnSpPr>
          <p:cNvPr id="67" name="Shape 259"/>
          <p:cNvCxnSpPr/>
          <p:nvPr/>
        </p:nvCxnSpPr>
        <p:spPr>
          <a:xfrm>
            <a:off x="2088148" y="1890719"/>
            <a:ext cx="0" cy="392999"/>
          </a:xfrm>
          <a:prstGeom prst="straightConnector1">
            <a:avLst/>
          </a:prstGeom>
          <a:noFill/>
          <a:ln w="9525" cap="rnd" cmpd="sng">
            <a:solidFill>
              <a:srgbClr val="FFFFFF"/>
            </a:solidFill>
            <a:prstDash val="solid"/>
            <a:round/>
            <a:headEnd type="none" w="med" len="med"/>
            <a:tailEnd type="none" w="med" len="med"/>
          </a:ln>
        </p:spPr>
      </p:cxnSp>
      <p:sp>
        <p:nvSpPr>
          <p:cNvPr id="69" name="Shape 248"/>
          <p:cNvSpPr/>
          <p:nvPr/>
        </p:nvSpPr>
        <p:spPr>
          <a:xfrm>
            <a:off x="1306764" y="1131591"/>
            <a:ext cx="7657724" cy="652876"/>
          </a:xfrm>
          <a:prstGeom prst="homePlate">
            <a:avLst>
              <a:gd name="adj" fmla="val 35440"/>
            </a:avLst>
          </a:prstGeom>
          <a:solidFill>
            <a:srgbClr val="165751"/>
          </a:solidFill>
          <a:ln>
            <a:noFill/>
          </a:ln>
        </p:spPr>
        <p:txBody>
          <a:bodyPr lIns="91425" tIns="45700" rIns="91425" bIns="45700" anchor="ctr" anchorCtr="0">
            <a:noAutofit/>
          </a:bodyPr>
          <a:lstStyle/>
          <a:p>
            <a:pPr algn="ctr"/>
            <a:endParaRPr sz="2400">
              <a:solidFill>
                <a:srgbClr val="FFFFFF"/>
              </a:solidFill>
            </a:endParaRPr>
          </a:p>
        </p:txBody>
      </p:sp>
      <p:sp>
        <p:nvSpPr>
          <p:cNvPr id="75" name="Shape 248"/>
          <p:cNvSpPr/>
          <p:nvPr/>
        </p:nvSpPr>
        <p:spPr>
          <a:xfrm>
            <a:off x="1306764" y="1779662"/>
            <a:ext cx="7729732" cy="693189"/>
          </a:xfrm>
          <a:prstGeom prst="homePlate">
            <a:avLst>
              <a:gd name="adj" fmla="val 35440"/>
            </a:avLst>
          </a:prstGeom>
          <a:solidFill>
            <a:srgbClr val="3B8D61"/>
          </a:solidFill>
          <a:ln>
            <a:noFill/>
          </a:ln>
        </p:spPr>
        <p:txBody>
          <a:bodyPr lIns="91425" tIns="45700" rIns="91425" bIns="45700" anchor="ctr" anchorCtr="0">
            <a:noAutofit/>
          </a:bodyPr>
          <a:lstStyle/>
          <a:p>
            <a:pPr algn="ctr"/>
            <a:endParaRPr sz="2400">
              <a:solidFill>
                <a:srgbClr val="FFFFFF"/>
              </a:solidFill>
            </a:endParaRPr>
          </a:p>
        </p:txBody>
      </p:sp>
      <p:sp>
        <p:nvSpPr>
          <p:cNvPr id="83" name="Shape 258"/>
          <p:cNvSpPr txBox="1"/>
          <p:nvPr/>
        </p:nvSpPr>
        <p:spPr>
          <a:xfrm>
            <a:off x="611560" y="2211710"/>
            <a:ext cx="596699" cy="810317"/>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tr-TR" sz="2400" b="1" dirty="0" smtClean="0">
                <a:solidFill>
                  <a:srgbClr val="FFFFFF"/>
                </a:solidFill>
                <a:latin typeface="Nixie One"/>
                <a:ea typeface="Nixie One"/>
                <a:cs typeface="Nixie One"/>
                <a:sym typeface="Nixie One"/>
              </a:rPr>
              <a:t>11</a:t>
            </a:r>
            <a:endParaRPr lang="en" sz="2400" b="1" i="0" u="none" strike="noStrike" cap="none" dirty="0">
              <a:solidFill>
                <a:srgbClr val="FFFFFF"/>
              </a:solidFill>
              <a:latin typeface="Nixie One"/>
              <a:ea typeface="Nixie One"/>
              <a:cs typeface="Nixie One"/>
              <a:sym typeface="Nixie One"/>
            </a:endParaRPr>
          </a:p>
        </p:txBody>
      </p:sp>
      <p:sp>
        <p:nvSpPr>
          <p:cNvPr id="85" name="Shape 260"/>
          <p:cNvSpPr txBox="1"/>
          <p:nvPr/>
        </p:nvSpPr>
        <p:spPr>
          <a:xfrm>
            <a:off x="1469916" y="1203598"/>
            <a:ext cx="7062524" cy="580868"/>
          </a:xfrm>
          <a:prstGeom prst="rect">
            <a:avLst/>
          </a:prstGeom>
          <a:noFill/>
          <a:ln>
            <a:noFill/>
          </a:ln>
        </p:spPr>
        <p:txBody>
          <a:bodyPr lIns="91425" tIns="45700" rIns="91425" bIns="45700" anchor="ctr" anchorCtr="0">
            <a:noAutofit/>
          </a:bodyPr>
          <a:lstStyle/>
          <a:p>
            <a:pPr algn="just">
              <a:lnSpc>
                <a:spcPct val="150000"/>
              </a:lnSpc>
              <a:buSzPct val="25000"/>
            </a:pPr>
            <a:r>
              <a:rPr lang="tr-TR" sz="1200" b="1" dirty="0" smtClean="0">
                <a:solidFill>
                  <a:schemeClr val="bg1"/>
                </a:solidFill>
                <a:latin typeface="Nixie One"/>
              </a:rPr>
              <a:t>2547 </a:t>
            </a:r>
            <a:r>
              <a:rPr lang="tr-TR" sz="1200" b="1" dirty="0">
                <a:solidFill>
                  <a:schemeClr val="bg1"/>
                </a:solidFill>
                <a:latin typeface="Nixie One"/>
              </a:rPr>
              <a:t>sayılı Kanunun 35. maddesine göre üniversitemiz adına başka üniversitelerde yüksek lisans ve doktora eğitimi yapacak veya yapanların işlemlerini yürütmek ve takip etmek,</a:t>
            </a:r>
          </a:p>
        </p:txBody>
      </p:sp>
      <p:sp>
        <p:nvSpPr>
          <p:cNvPr id="86" name="Shape 260"/>
          <p:cNvSpPr txBox="1"/>
          <p:nvPr/>
        </p:nvSpPr>
        <p:spPr>
          <a:xfrm>
            <a:off x="1505920" y="1851669"/>
            <a:ext cx="6990516" cy="621182"/>
          </a:xfrm>
          <a:prstGeom prst="rect">
            <a:avLst/>
          </a:prstGeom>
          <a:noFill/>
          <a:ln>
            <a:noFill/>
          </a:ln>
        </p:spPr>
        <p:txBody>
          <a:bodyPr lIns="91425" tIns="45700" rIns="91425" bIns="45700" anchor="ctr" anchorCtr="0">
            <a:noAutofit/>
          </a:bodyPr>
          <a:lstStyle/>
          <a:p>
            <a:pPr algn="just">
              <a:lnSpc>
                <a:spcPct val="150000"/>
              </a:lnSpc>
              <a:buSzPct val="25000"/>
            </a:pPr>
            <a:r>
              <a:rPr lang="tr-TR" sz="1200" b="1" dirty="0" smtClean="0">
                <a:solidFill>
                  <a:schemeClr val="bg1"/>
                </a:solidFill>
                <a:latin typeface="Nixie One"/>
              </a:rPr>
              <a:t>2547 </a:t>
            </a:r>
            <a:r>
              <a:rPr lang="tr-TR" sz="1200" b="1" dirty="0">
                <a:solidFill>
                  <a:schemeClr val="bg1"/>
                </a:solidFill>
                <a:latin typeface="Nixie One"/>
              </a:rPr>
              <a:t>sayılı Kanunun 13/b-4 maddesi gereğince kadrosundan farklı birimlerde görev yapan personelin görevlendirilme işlemlerini yapmak,</a:t>
            </a:r>
          </a:p>
        </p:txBody>
      </p:sp>
      <p:sp>
        <p:nvSpPr>
          <p:cNvPr id="87" name="Shape 260"/>
          <p:cNvSpPr txBox="1"/>
          <p:nvPr/>
        </p:nvSpPr>
        <p:spPr>
          <a:xfrm>
            <a:off x="1541924" y="2440545"/>
            <a:ext cx="6990516" cy="419237"/>
          </a:xfrm>
          <a:prstGeom prst="rect">
            <a:avLst/>
          </a:prstGeom>
          <a:noFill/>
          <a:ln>
            <a:noFill/>
          </a:ln>
        </p:spPr>
        <p:txBody>
          <a:bodyPr lIns="91425" tIns="45700" rIns="91425" bIns="45700" anchor="ctr" anchorCtr="0">
            <a:noAutofit/>
          </a:bodyPr>
          <a:lstStyle/>
          <a:p>
            <a:pPr lvl="0" algn="just">
              <a:lnSpc>
                <a:spcPct val="150000"/>
              </a:lnSpc>
              <a:buSzPct val="25000"/>
            </a:pPr>
            <a:r>
              <a:rPr lang="tr-TR" sz="1200" b="1" dirty="0">
                <a:solidFill>
                  <a:schemeClr val="bg1"/>
                </a:solidFill>
                <a:latin typeface="Nixie One"/>
              </a:rPr>
              <a:t>Öğretim Elemanlarının görev süresi bitiş tarihlerini takip etmek </a:t>
            </a:r>
            <a:r>
              <a:rPr lang="tr-TR" sz="1200" b="1" dirty="0" smtClean="0">
                <a:solidFill>
                  <a:schemeClr val="bg1"/>
                </a:solidFill>
                <a:latin typeface="Nixie One"/>
              </a:rPr>
              <a:t>ve </a:t>
            </a:r>
            <a:r>
              <a:rPr lang="tr-TR" sz="1200" b="1" dirty="0">
                <a:solidFill>
                  <a:schemeClr val="bg1"/>
                </a:solidFill>
                <a:latin typeface="Nixie One"/>
              </a:rPr>
              <a:t>gerekli işlemleri yapmak</a:t>
            </a:r>
            <a:r>
              <a:rPr lang="tr-TR" sz="1200" dirty="0"/>
              <a:t>.</a:t>
            </a:r>
            <a:endParaRPr lang="en" sz="1200" b="1" dirty="0">
              <a:solidFill>
                <a:schemeClr val="bg1"/>
              </a:solidFill>
              <a:latin typeface="Nixie One"/>
              <a:sym typeface="Nixie One"/>
            </a:endParaRPr>
          </a:p>
        </p:txBody>
      </p:sp>
      <p:sp>
        <p:nvSpPr>
          <p:cNvPr id="90" name="Shape 258"/>
          <p:cNvSpPr txBox="1"/>
          <p:nvPr/>
        </p:nvSpPr>
        <p:spPr>
          <a:xfrm>
            <a:off x="590925" y="1187770"/>
            <a:ext cx="596699" cy="447876"/>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en" sz="2400" b="1" i="0" u="none" strike="noStrike" cap="none" dirty="0" smtClean="0">
                <a:solidFill>
                  <a:srgbClr val="FFFFFF"/>
                </a:solidFill>
                <a:latin typeface="Nixie One"/>
                <a:ea typeface="Nixie One"/>
                <a:cs typeface="Nixie One"/>
                <a:sym typeface="Nixie One"/>
              </a:rPr>
              <a:t>0</a:t>
            </a:r>
            <a:r>
              <a:rPr lang="tr-TR" sz="2400" b="1" dirty="0">
                <a:solidFill>
                  <a:srgbClr val="FFFFFF"/>
                </a:solidFill>
                <a:latin typeface="Nixie One"/>
                <a:ea typeface="Nixie One"/>
                <a:cs typeface="Nixie One"/>
                <a:sym typeface="Nixie One"/>
              </a:rPr>
              <a:t>9</a:t>
            </a:r>
            <a:endParaRPr lang="en" sz="2400" b="1" i="0" u="none" strike="noStrike" cap="none" dirty="0">
              <a:solidFill>
                <a:srgbClr val="FFFFFF"/>
              </a:solidFill>
              <a:latin typeface="Nixie One"/>
              <a:ea typeface="Nixie One"/>
              <a:cs typeface="Nixie One"/>
              <a:sym typeface="Nixie One"/>
            </a:endParaRPr>
          </a:p>
        </p:txBody>
      </p:sp>
      <p:sp>
        <p:nvSpPr>
          <p:cNvPr id="88" name="Shape 257"/>
          <p:cNvSpPr/>
          <p:nvPr/>
        </p:nvSpPr>
        <p:spPr>
          <a:xfrm>
            <a:off x="277895" y="91668"/>
            <a:ext cx="333665" cy="4928354"/>
          </a:xfrm>
          <a:custGeom>
            <a:avLst/>
            <a:gdLst/>
            <a:ahLst/>
            <a:cxnLst/>
            <a:rect l="0" t="0" r="0" b="0"/>
            <a:pathLst>
              <a:path w="120000" h="120000" extrusionOk="0">
                <a:moveTo>
                  <a:pt x="0" y="115785"/>
                </a:moveTo>
                <a:lnTo>
                  <a:pt x="0" y="3719"/>
                </a:lnTo>
                <a:lnTo>
                  <a:pt x="120000" y="0"/>
                </a:lnTo>
                <a:lnTo>
                  <a:pt x="120000" y="120000"/>
                </a:lnTo>
                <a:lnTo>
                  <a:pt x="0" y="115785"/>
                </a:lnTo>
                <a:close/>
              </a:path>
            </a:pathLst>
          </a:custGeom>
          <a:gradFill>
            <a:gsLst>
              <a:gs pos="0">
                <a:srgbClr val="FFFFFF">
                  <a:alpha val="9803"/>
                </a:srgbClr>
              </a:gs>
              <a:gs pos="100000">
                <a:srgbClr val="FFFFFF">
                  <a:alpha val="24705"/>
                </a:srgbClr>
              </a:gs>
            </a:gsLst>
            <a:lin ang="0" scaled="0"/>
          </a:gradFill>
          <a:ln>
            <a:noFill/>
          </a:ln>
        </p:spPr>
        <p:txBody>
          <a:bodyPr lIns="91425" tIns="45700" rIns="91425" bIns="45700" anchor="ctr" anchorCtr="0">
            <a:noAutofit/>
          </a:bodyPr>
          <a:lstStyle/>
          <a:p>
            <a:pPr marL="0" marR="0" lvl="0" indent="0" algn="ctr" rtl="0">
              <a:spcBef>
                <a:spcPts val="0"/>
              </a:spcBef>
              <a:buNone/>
            </a:pPr>
            <a:endParaRPr sz="2400" b="0" i="0" u="none" strike="noStrike" cap="none">
              <a:solidFill>
                <a:srgbClr val="FFFFFF"/>
              </a:solidFill>
              <a:latin typeface="Arial"/>
              <a:ea typeface="Arial"/>
              <a:cs typeface="Arial"/>
              <a:sym typeface="Arial"/>
            </a:endParaRPr>
          </a:p>
        </p:txBody>
      </p:sp>
      <p:sp>
        <p:nvSpPr>
          <p:cNvPr id="91" name="Shape 258"/>
          <p:cNvSpPr txBox="1"/>
          <p:nvPr/>
        </p:nvSpPr>
        <p:spPr>
          <a:xfrm>
            <a:off x="611560" y="1779662"/>
            <a:ext cx="596699" cy="576064"/>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tr-TR" sz="2400" b="1" dirty="0" smtClean="0">
                <a:solidFill>
                  <a:srgbClr val="FFFFFF"/>
                </a:solidFill>
                <a:latin typeface="Nixie One"/>
                <a:ea typeface="Nixie One"/>
                <a:cs typeface="Nixie One"/>
                <a:sym typeface="Nixie One"/>
              </a:rPr>
              <a:t>10</a:t>
            </a:r>
            <a:endParaRPr lang="en" sz="2400" b="1" i="0" u="none" strike="noStrike" cap="none" dirty="0">
              <a:solidFill>
                <a:srgbClr val="FFFFFF"/>
              </a:solidFill>
              <a:latin typeface="Nixie One"/>
              <a:ea typeface="Nixie One"/>
              <a:cs typeface="Nixie One"/>
              <a:sym typeface="Nixie One"/>
            </a:endParaRPr>
          </a:p>
        </p:txBody>
      </p:sp>
      <p:sp>
        <p:nvSpPr>
          <p:cNvPr id="94" name="Shape 258"/>
          <p:cNvSpPr txBox="1"/>
          <p:nvPr/>
        </p:nvSpPr>
        <p:spPr>
          <a:xfrm>
            <a:off x="611560" y="2715766"/>
            <a:ext cx="596699" cy="810317"/>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tr-TR" sz="2400" b="1" dirty="0" smtClean="0">
                <a:solidFill>
                  <a:srgbClr val="FFFFFF"/>
                </a:solidFill>
                <a:latin typeface="Nixie One"/>
                <a:ea typeface="Nixie One"/>
                <a:cs typeface="Nixie One"/>
                <a:sym typeface="Nixie One"/>
              </a:rPr>
              <a:t>12</a:t>
            </a:r>
            <a:endParaRPr lang="en" sz="2400" b="1" i="0" u="none" strike="noStrike" cap="none" dirty="0">
              <a:solidFill>
                <a:srgbClr val="FFFFFF"/>
              </a:solidFill>
              <a:latin typeface="Nixie One"/>
              <a:ea typeface="Nixie One"/>
              <a:cs typeface="Nixie One"/>
              <a:sym typeface="Nixie One"/>
            </a:endParaRPr>
          </a:p>
        </p:txBody>
      </p:sp>
      <p:sp>
        <p:nvSpPr>
          <p:cNvPr id="95" name="Shape 260"/>
          <p:cNvSpPr txBox="1"/>
          <p:nvPr/>
        </p:nvSpPr>
        <p:spPr>
          <a:xfrm>
            <a:off x="1554831" y="3011144"/>
            <a:ext cx="7062524" cy="273292"/>
          </a:xfrm>
          <a:prstGeom prst="rect">
            <a:avLst/>
          </a:prstGeom>
          <a:noFill/>
          <a:ln>
            <a:noFill/>
          </a:ln>
        </p:spPr>
        <p:txBody>
          <a:bodyPr lIns="91425" tIns="45700" rIns="91425" bIns="45700" anchor="ctr" anchorCtr="0">
            <a:noAutofit/>
          </a:bodyPr>
          <a:lstStyle/>
          <a:p>
            <a:pPr>
              <a:lnSpc>
                <a:spcPct val="150000"/>
              </a:lnSpc>
            </a:pPr>
            <a:r>
              <a:rPr lang="tr-TR" sz="1200" b="1" dirty="0">
                <a:solidFill>
                  <a:schemeClr val="bg1"/>
                </a:solidFill>
                <a:latin typeface="Nixie One"/>
              </a:rPr>
              <a:t>Kurumumuz birimlerine ve personeline ait istatistiksel bilgileri hazırlamak </a:t>
            </a:r>
            <a:r>
              <a:rPr lang="tr-TR" sz="1200" b="1" dirty="0" smtClean="0">
                <a:solidFill>
                  <a:schemeClr val="bg1"/>
                </a:solidFill>
                <a:latin typeface="Nixie One"/>
              </a:rPr>
              <a:t>güncellemek, </a:t>
            </a:r>
            <a:r>
              <a:rPr lang="tr-TR" sz="1200" b="1" dirty="0">
                <a:solidFill>
                  <a:schemeClr val="bg1"/>
                </a:solidFill>
                <a:latin typeface="Nixie One"/>
              </a:rPr>
              <a:t>ilgili sistemlere aktarmak, bilgilendirmek.</a:t>
            </a:r>
          </a:p>
        </p:txBody>
      </p:sp>
      <p:sp>
        <p:nvSpPr>
          <p:cNvPr id="96" name="Shape 248"/>
          <p:cNvSpPr/>
          <p:nvPr/>
        </p:nvSpPr>
        <p:spPr>
          <a:xfrm>
            <a:off x="1331640" y="3435846"/>
            <a:ext cx="7657724" cy="530946"/>
          </a:xfrm>
          <a:prstGeom prst="homePlate">
            <a:avLst>
              <a:gd name="adj" fmla="val 35440"/>
            </a:avLst>
          </a:prstGeom>
          <a:solidFill>
            <a:srgbClr val="165751"/>
          </a:solidFill>
          <a:ln>
            <a:noFill/>
          </a:ln>
        </p:spPr>
        <p:txBody>
          <a:bodyPr lIns="91425" tIns="45700" rIns="91425" bIns="45700" anchor="ctr" anchorCtr="0">
            <a:noAutofit/>
          </a:bodyPr>
          <a:lstStyle/>
          <a:p>
            <a:pPr algn="ctr"/>
            <a:endParaRPr sz="2400">
              <a:solidFill>
                <a:srgbClr val="FFFFFF"/>
              </a:solidFill>
            </a:endParaRPr>
          </a:p>
        </p:txBody>
      </p:sp>
      <p:sp>
        <p:nvSpPr>
          <p:cNvPr id="89" name="Shape 257"/>
          <p:cNvSpPr/>
          <p:nvPr/>
        </p:nvSpPr>
        <p:spPr>
          <a:xfrm>
            <a:off x="1259632" y="108404"/>
            <a:ext cx="156138" cy="5055634"/>
          </a:xfrm>
          <a:custGeom>
            <a:avLst/>
            <a:gdLst/>
            <a:ahLst/>
            <a:cxnLst/>
            <a:rect l="0" t="0" r="0" b="0"/>
            <a:pathLst>
              <a:path w="120000" h="120000" extrusionOk="0">
                <a:moveTo>
                  <a:pt x="0" y="115785"/>
                </a:moveTo>
                <a:lnTo>
                  <a:pt x="0" y="3719"/>
                </a:lnTo>
                <a:lnTo>
                  <a:pt x="120000" y="0"/>
                </a:lnTo>
                <a:lnTo>
                  <a:pt x="120000" y="120000"/>
                </a:lnTo>
                <a:lnTo>
                  <a:pt x="0" y="115785"/>
                </a:lnTo>
                <a:close/>
              </a:path>
            </a:pathLst>
          </a:custGeom>
          <a:gradFill>
            <a:gsLst>
              <a:gs pos="0">
                <a:srgbClr val="FFFFFF">
                  <a:alpha val="9803"/>
                </a:srgbClr>
              </a:gs>
              <a:gs pos="100000">
                <a:srgbClr val="FFFFFF">
                  <a:alpha val="24705"/>
                </a:srgbClr>
              </a:gs>
            </a:gsLst>
            <a:lin ang="0" scaled="0"/>
          </a:gradFill>
          <a:ln>
            <a:noFill/>
          </a:ln>
        </p:spPr>
        <p:txBody>
          <a:bodyPr lIns="91425" tIns="45700" rIns="91425" bIns="45700" anchor="ctr" anchorCtr="0">
            <a:noAutofit/>
          </a:bodyPr>
          <a:lstStyle/>
          <a:p>
            <a:pPr marL="0" marR="0" lvl="0" indent="0" algn="ctr" rtl="0">
              <a:spcBef>
                <a:spcPts val="0"/>
              </a:spcBef>
              <a:buNone/>
            </a:pPr>
            <a:endParaRPr sz="2400" b="0" i="0" u="none" strike="noStrike" cap="none">
              <a:solidFill>
                <a:srgbClr val="FFFFFF"/>
              </a:solidFill>
              <a:latin typeface="Arial"/>
              <a:ea typeface="Arial"/>
              <a:cs typeface="Arial"/>
              <a:sym typeface="Arial"/>
            </a:endParaRPr>
          </a:p>
        </p:txBody>
      </p:sp>
      <p:sp>
        <p:nvSpPr>
          <p:cNvPr id="98" name="Shape 260"/>
          <p:cNvSpPr txBox="1"/>
          <p:nvPr/>
        </p:nvSpPr>
        <p:spPr>
          <a:xfrm>
            <a:off x="1547664" y="3579862"/>
            <a:ext cx="7062524" cy="273292"/>
          </a:xfrm>
          <a:prstGeom prst="rect">
            <a:avLst/>
          </a:prstGeom>
          <a:noFill/>
          <a:ln>
            <a:noFill/>
          </a:ln>
        </p:spPr>
        <p:txBody>
          <a:bodyPr lIns="91425" tIns="45700" rIns="91425" bIns="45700" anchor="ctr" anchorCtr="0">
            <a:noAutofit/>
          </a:bodyPr>
          <a:lstStyle/>
          <a:p>
            <a:pPr>
              <a:lnSpc>
                <a:spcPct val="150000"/>
              </a:lnSpc>
            </a:pPr>
            <a:r>
              <a:rPr lang="tr-TR" sz="1200" b="1" dirty="0" smtClean="0">
                <a:solidFill>
                  <a:schemeClr val="bg1"/>
                </a:solidFill>
                <a:latin typeface="Nixie One"/>
              </a:rPr>
              <a:t>Personelin </a:t>
            </a:r>
            <a:r>
              <a:rPr lang="tr-TR" sz="1200" b="1" dirty="0">
                <a:solidFill>
                  <a:schemeClr val="bg1"/>
                </a:solidFill>
                <a:latin typeface="Nixie One"/>
              </a:rPr>
              <a:t>İdari -Akademik görevlerine (Rektör, Dekan, Müdür, Bölüm Başkanı Anabilim Dalı Başkanı gibi) atanma tarihlerini ve sürelerini takip etmek</a:t>
            </a:r>
          </a:p>
        </p:txBody>
      </p:sp>
      <p:sp>
        <p:nvSpPr>
          <p:cNvPr id="99" name="Shape 258"/>
          <p:cNvSpPr txBox="1"/>
          <p:nvPr/>
        </p:nvSpPr>
        <p:spPr>
          <a:xfrm>
            <a:off x="611560" y="3219822"/>
            <a:ext cx="596699" cy="810317"/>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tr-TR" sz="2400" b="1" dirty="0" smtClean="0">
                <a:solidFill>
                  <a:srgbClr val="FFFFFF"/>
                </a:solidFill>
                <a:latin typeface="Nixie One"/>
                <a:ea typeface="Nixie One"/>
                <a:cs typeface="Nixie One"/>
                <a:sym typeface="Nixie One"/>
              </a:rPr>
              <a:t>13</a:t>
            </a:r>
            <a:endParaRPr lang="en" sz="2400" b="1" i="0" u="none" strike="noStrike" cap="none" dirty="0">
              <a:solidFill>
                <a:srgbClr val="FFFFFF"/>
              </a:solidFill>
              <a:latin typeface="Nixie One"/>
              <a:ea typeface="Nixie One"/>
              <a:cs typeface="Nixie One"/>
              <a:sym typeface="Nixie One"/>
            </a:endParaRPr>
          </a:p>
        </p:txBody>
      </p:sp>
      <p:sp>
        <p:nvSpPr>
          <p:cNvPr id="35" name="Shape 258"/>
          <p:cNvSpPr txBox="1"/>
          <p:nvPr/>
        </p:nvSpPr>
        <p:spPr>
          <a:xfrm>
            <a:off x="605820" y="3795886"/>
            <a:ext cx="596699" cy="576064"/>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tr-TR" sz="2400" b="1" dirty="0" smtClean="0">
                <a:solidFill>
                  <a:srgbClr val="FFFFFF"/>
                </a:solidFill>
                <a:latin typeface="Nixie One"/>
                <a:ea typeface="Nixie One"/>
                <a:cs typeface="Nixie One"/>
                <a:sym typeface="Nixie One"/>
              </a:rPr>
              <a:t>14</a:t>
            </a:r>
            <a:endParaRPr lang="en" sz="2400" b="1" i="0" u="none" strike="noStrike" cap="none" dirty="0">
              <a:solidFill>
                <a:srgbClr val="FFFFFF"/>
              </a:solidFill>
              <a:latin typeface="Nixie One"/>
              <a:ea typeface="Nixie One"/>
              <a:cs typeface="Nixie One"/>
              <a:sym typeface="Nixie One"/>
            </a:endParaRPr>
          </a:p>
        </p:txBody>
      </p:sp>
      <p:sp>
        <p:nvSpPr>
          <p:cNvPr id="36" name="Shape 260"/>
          <p:cNvSpPr txBox="1"/>
          <p:nvPr/>
        </p:nvSpPr>
        <p:spPr>
          <a:xfrm>
            <a:off x="1541924" y="3975906"/>
            <a:ext cx="7062524" cy="324036"/>
          </a:xfrm>
          <a:prstGeom prst="rect">
            <a:avLst/>
          </a:prstGeom>
          <a:noFill/>
          <a:ln>
            <a:noFill/>
          </a:ln>
        </p:spPr>
        <p:txBody>
          <a:bodyPr lIns="91425" tIns="45700" rIns="91425" bIns="45700" anchor="ctr" anchorCtr="0">
            <a:noAutofit/>
          </a:bodyPr>
          <a:lstStyle/>
          <a:p>
            <a:pPr lvl="0">
              <a:lnSpc>
                <a:spcPct val="150000"/>
              </a:lnSpc>
              <a:buSzPct val="25000"/>
            </a:pPr>
            <a:r>
              <a:rPr lang="tr-TR" sz="1200" b="1" dirty="0">
                <a:solidFill>
                  <a:schemeClr val="bg1"/>
                </a:solidFill>
                <a:latin typeface="Nixie One"/>
              </a:rPr>
              <a:t>Personellerin öğrenim ve hizmet bilgileri kayıtlarını tutmak. </a:t>
            </a:r>
            <a:endParaRPr lang="en" sz="1200" b="1" dirty="0">
              <a:solidFill>
                <a:schemeClr val="bg1"/>
              </a:solidFill>
              <a:latin typeface="Nixie One"/>
              <a:sym typeface="Nixie One"/>
            </a:endParaRPr>
          </a:p>
        </p:txBody>
      </p:sp>
      <p:sp>
        <p:nvSpPr>
          <p:cNvPr id="40" name="Shape 260"/>
          <p:cNvSpPr txBox="1"/>
          <p:nvPr/>
        </p:nvSpPr>
        <p:spPr>
          <a:xfrm>
            <a:off x="1547664" y="4335946"/>
            <a:ext cx="7062524" cy="324036"/>
          </a:xfrm>
          <a:prstGeom prst="rect">
            <a:avLst/>
          </a:prstGeom>
          <a:noFill/>
          <a:ln>
            <a:noFill/>
          </a:ln>
        </p:spPr>
        <p:txBody>
          <a:bodyPr lIns="91425" tIns="45700" rIns="91425" bIns="45700" anchor="ctr" anchorCtr="0">
            <a:noAutofit/>
          </a:bodyPr>
          <a:lstStyle/>
          <a:p>
            <a:pPr lvl="0">
              <a:lnSpc>
                <a:spcPct val="150000"/>
              </a:lnSpc>
              <a:buSzPct val="25000"/>
            </a:pPr>
            <a:r>
              <a:rPr lang="tr-TR" sz="1200" b="1" dirty="0">
                <a:solidFill>
                  <a:schemeClr val="bg1"/>
                </a:solidFill>
                <a:latin typeface="Nixie One"/>
              </a:rPr>
              <a:t>Yan ödeme ve ek gösterge bilgilerini düzenlemek.</a:t>
            </a:r>
            <a:endParaRPr lang="en" sz="1200" b="1" dirty="0">
              <a:solidFill>
                <a:schemeClr val="bg1"/>
              </a:solidFill>
              <a:latin typeface="Nixie One"/>
              <a:sym typeface="Nixie One"/>
            </a:endParaRPr>
          </a:p>
        </p:txBody>
      </p:sp>
      <p:sp>
        <p:nvSpPr>
          <p:cNvPr id="41" name="Shape 258"/>
          <p:cNvSpPr txBox="1"/>
          <p:nvPr/>
        </p:nvSpPr>
        <p:spPr>
          <a:xfrm>
            <a:off x="590925" y="4155926"/>
            <a:ext cx="596699" cy="576064"/>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tr-TR" sz="2400" b="1" dirty="0" smtClean="0">
                <a:solidFill>
                  <a:srgbClr val="FFFFFF"/>
                </a:solidFill>
                <a:latin typeface="Nixie One"/>
                <a:ea typeface="Nixie One"/>
                <a:cs typeface="Nixie One"/>
                <a:sym typeface="Nixie One"/>
              </a:rPr>
              <a:t>15</a:t>
            </a:r>
            <a:endParaRPr lang="en" sz="2400" b="1" i="0" u="none" strike="noStrike" cap="none" dirty="0">
              <a:solidFill>
                <a:srgbClr val="FFFFFF"/>
              </a:solidFill>
              <a:latin typeface="Nixie One"/>
              <a:ea typeface="Nixie One"/>
              <a:cs typeface="Nixie One"/>
              <a:sym typeface="Nixie One"/>
            </a:endParaRPr>
          </a:p>
        </p:txBody>
      </p:sp>
    </p:spTree>
    <p:extLst>
      <p:ext uri="{BB962C8B-B14F-4D97-AF65-F5344CB8AC3E}">
        <p14:creationId xmlns:p14="http://schemas.microsoft.com/office/powerpoint/2010/main" val="40820595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33" name="Shape 248"/>
          <p:cNvSpPr/>
          <p:nvPr/>
        </p:nvSpPr>
        <p:spPr>
          <a:xfrm>
            <a:off x="1304643" y="3962932"/>
            <a:ext cx="7639220" cy="739576"/>
          </a:xfrm>
          <a:prstGeom prst="homePlate">
            <a:avLst>
              <a:gd name="adj" fmla="val 35440"/>
            </a:avLst>
          </a:prstGeom>
          <a:solidFill>
            <a:srgbClr val="94BF6E"/>
          </a:solidFill>
          <a:ln>
            <a:noFill/>
          </a:ln>
        </p:spPr>
        <p:txBody>
          <a:bodyPr lIns="91425" tIns="45700" rIns="91425" bIns="45700" anchor="ctr" anchorCtr="0">
            <a:noAutofit/>
          </a:bodyPr>
          <a:lstStyle/>
          <a:p>
            <a:pPr lvl="0" algn="just">
              <a:lnSpc>
                <a:spcPct val="150000"/>
              </a:lnSpc>
              <a:buSzPct val="25000"/>
            </a:pPr>
            <a:r>
              <a:rPr lang="tr-TR" sz="1100" b="1" dirty="0" smtClean="0">
                <a:solidFill>
                  <a:schemeClr val="bg1"/>
                </a:solidFill>
                <a:latin typeface="Nixie One"/>
                <a:sym typeface="Nixie One"/>
              </a:rPr>
              <a:t>     Akademik </a:t>
            </a:r>
            <a:r>
              <a:rPr lang="tr-TR" sz="1100" b="1" dirty="0">
                <a:solidFill>
                  <a:schemeClr val="bg1"/>
                </a:solidFill>
                <a:latin typeface="Nixie One"/>
                <a:sym typeface="Nixie One"/>
              </a:rPr>
              <a:t>ve İdari kadrolara ait istatistiki bilgilerin üçer aylık periyotlarla Cumhurbaşkanlığı Personel ve </a:t>
            </a:r>
            <a:r>
              <a:rPr lang="tr-TR" sz="1100" b="1" dirty="0" smtClean="0">
                <a:solidFill>
                  <a:schemeClr val="bg1"/>
                </a:solidFill>
                <a:latin typeface="Nixie One"/>
                <a:sym typeface="Nixie One"/>
              </a:rPr>
              <a:t>     Prensipler </a:t>
            </a:r>
            <a:r>
              <a:rPr lang="tr-TR" sz="1100" b="1" dirty="0">
                <a:solidFill>
                  <a:schemeClr val="bg1"/>
                </a:solidFill>
                <a:latin typeface="Nixie One"/>
                <a:sym typeface="Nixie One"/>
              </a:rPr>
              <a:t>Genel Müdürlüğü e-uygulama sistemi ile Hazine ve Maliye Bakanlığı e-bütçe  sistemi üzerinden girişlerin yapılması.</a:t>
            </a:r>
            <a:endParaRPr lang="en" sz="1100" b="1" dirty="0">
              <a:solidFill>
                <a:schemeClr val="bg1"/>
              </a:solidFill>
              <a:latin typeface="Nixie One"/>
              <a:sym typeface="Nixie One"/>
            </a:endParaRPr>
          </a:p>
        </p:txBody>
      </p:sp>
      <p:sp>
        <p:nvSpPr>
          <p:cNvPr id="34" name="Shape 249"/>
          <p:cNvSpPr/>
          <p:nvPr/>
        </p:nvSpPr>
        <p:spPr>
          <a:xfrm>
            <a:off x="467544" y="3723878"/>
            <a:ext cx="882600" cy="936104"/>
          </a:xfrm>
          <a:custGeom>
            <a:avLst/>
            <a:gdLst/>
            <a:ahLst/>
            <a:cxnLst/>
            <a:rect l="0" t="0" r="0" b="0"/>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87AF64"/>
          </a:solidFill>
          <a:ln>
            <a:noFill/>
          </a:ln>
        </p:spPr>
        <p:txBody>
          <a:bodyPr lIns="91425" tIns="45700" rIns="91425" bIns="45700" anchor="ctr" anchorCtr="0">
            <a:noAutofit/>
          </a:bodyPr>
          <a:lstStyle/>
          <a:p>
            <a:pPr marL="0" marR="0" lvl="0" indent="0" algn="ctr" rtl="0">
              <a:spcBef>
                <a:spcPts val="0"/>
              </a:spcBef>
              <a:buNone/>
            </a:pPr>
            <a:endParaRPr sz="2400" b="0" i="0" u="none" strike="noStrike" cap="none">
              <a:solidFill>
                <a:srgbClr val="FFFFFF"/>
              </a:solidFill>
              <a:latin typeface="Arial"/>
              <a:ea typeface="Arial"/>
              <a:cs typeface="Arial"/>
              <a:sym typeface="Arial"/>
            </a:endParaRPr>
          </a:p>
        </p:txBody>
      </p:sp>
      <p:sp>
        <p:nvSpPr>
          <p:cNvPr id="92" name="Shape 248"/>
          <p:cNvSpPr/>
          <p:nvPr/>
        </p:nvSpPr>
        <p:spPr>
          <a:xfrm>
            <a:off x="1331640" y="2859782"/>
            <a:ext cx="7704856" cy="585812"/>
          </a:xfrm>
          <a:prstGeom prst="homePlate">
            <a:avLst>
              <a:gd name="adj" fmla="val 35440"/>
            </a:avLst>
          </a:prstGeom>
          <a:solidFill>
            <a:srgbClr val="94BF6E"/>
          </a:solidFill>
          <a:ln>
            <a:noFill/>
          </a:ln>
        </p:spPr>
        <p:txBody>
          <a:bodyPr lIns="91425" tIns="45700" rIns="91425" bIns="45700" anchor="ctr" anchorCtr="0">
            <a:noAutofit/>
          </a:bodyPr>
          <a:lstStyle/>
          <a:p>
            <a:pPr marL="0" marR="0" lvl="0" indent="-69850" algn="l" rtl="0">
              <a:lnSpc>
                <a:spcPct val="100000"/>
              </a:lnSpc>
              <a:spcBef>
                <a:spcPts val="0"/>
              </a:spcBef>
              <a:spcAft>
                <a:spcPts val="0"/>
              </a:spcAft>
              <a:buNone/>
            </a:pPr>
            <a:endParaRPr/>
          </a:p>
        </p:txBody>
      </p:sp>
      <p:sp>
        <p:nvSpPr>
          <p:cNvPr id="93" name="Shape 249"/>
          <p:cNvSpPr/>
          <p:nvPr/>
        </p:nvSpPr>
        <p:spPr>
          <a:xfrm>
            <a:off x="467544" y="2636221"/>
            <a:ext cx="882600" cy="844743"/>
          </a:xfrm>
          <a:custGeom>
            <a:avLst/>
            <a:gdLst/>
            <a:ahLst/>
            <a:cxnLst/>
            <a:rect l="0" t="0" r="0" b="0"/>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87AF64"/>
          </a:solidFill>
          <a:ln>
            <a:noFill/>
          </a:ln>
        </p:spPr>
        <p:txBody>
          <a:bodyPr lIns="91425" tIns="45700" rIns="91425" bIns="45700" anchor="ctr" anchorCtr="0">
            <a:noAutofit/>
          </a:bodyPr>
          <a:lstStyle/>
          <a:p>
            <a:pPr marL="0" marR="0" lvl="0" indent="0" algn="ctr" rtl="0">
              <a:spcBef>
                <a:spcPts val="0"/>
              </a:spcBef>
              <a:buNone/>
            </a:pPr>
            <a:endParaRPr sz="2400" b="0" i="0" u="none" strike="noStrike" cap="none">
              <a:solidFill>
                <a:srgbClr val="FFFFFF"/>
              </a:solidFill>
              <a:latin typeface="Arial"/>
              <a:ea typeface="Arial"/>
              <a:cs typeface="Arial"/>
              <a:sym typeface="Arial"/>
            </a:endParaRPr>
          </a:p>
        </p:txBody>
      </p:sp>
      <p:sp>
        <p:nvSpPr>
          <p:cNvPr id="80" name="Shape 248"/>
          <p:cNvSpPr/>
          <p:nvPr/>
        </p:nvSpPr>
        <p:spPr>
          <a:xfrm>
            <a:off x="1337701" y="2283718"/>
            <a:ext cx="7657724" cy="576064"/>
          </a:xfrm>
          <a:prstGeom prst="homePlate">
            <a:avLst>
              <a:gd name="adj" fmla="val 35440"/>
            </a:avLst>
          </a:prstGeom>
          <a:solidFill>
            <a:srgbClr val="124057"/>
          </a:solidFill>
          <a:ln>
            <a:noFill/>
          </a:ln>
        </p:spPr>
        <p:txBody>
          <a:bodyPr lIns="91425" tIns="45700" rIns="91425" bIns="45700" anchor="ctr" anchorCtr="0">
            <a:noAutofit/>
          </a:bodyPr>
          <a:lstStyle/>
          <a:p>
            <a:pPr algn="ctr"/>
            <a:endParaRPr sz="2400">
              <a:solidFill>
                <a:srgbClr val="FFFFFF"/>
              </a:solidFill>
            </a:endParaRPr>
          </a:p>
        </p:txBody>
      </p:sp>
      <p:sp>
        <p:nvSpPr>
          <p:cNvPr id="81" name="Shape 249"/>
          <p:cNvSpPr/>
          <p:nvPr/>
        </p:nvSpPr>
        <p:spPr>
          <a:xfrm>
            <a:off x="467546" y="2067694"/>
            <a:ext cx="882600" cy="792088"/>
          </a:xfrm>
          <a:custGeom>
            <a:avLst/>
            <a:gdLst/>
            <a:ahLst/>
            <a:cxnLst/>
            <a:rect l="0" t="0" r="0" b="0"/>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124057"/>
          </a:solidFill>
          <a:ln>
            <a:noFill/>
          </a:ln>
        </p:spPr>
        <p:txBody>
          <a:bodyPr lIns="91425" tIns="45700" rIns="91425" bIns="45700" anchor="ctr" anchorCtr="0">
            <a:noAutofit/>
          </a:bodyPr>
          <a:lstStyle/>
          <a:p>
            <a:pPr algn="ctr"/>
            <a:endParaRPr sz="2400">
              <a:solidFill>
                <a:srgbClr val="FFFFFF"/>
              </a:solidFill>
            </a:endParaRPr>
          </a:p>
        </p:txBody>
      </p:sp>
      <p:sp>
        <p:nvSpPr>
          <p:cNvPr id="76" name="Shape 249"/>
          <p:cNvSpPr/>
          <p:nvPr/>
        </p:nvSpPr>
        <p:spPr>
          <a:xfrm>
            <a:off x="467546" y="1563638"/>
            <a:ext cx="882600" cy="720081"/>
          </a:xfrm>
          <a:custGeom>
            <a:avLst/>
            <a:gdLst/>
            <a:ahLst/>
            <a:cxnLst/>
            <a:rect l="0" t="0" r="0" b="0"/>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3B8D61"/>
          </a:solidFill>
          <a:ln>
            <a:noFill/>
          </a:ln>
        </p:spPr>
        <p:txBody>
          <a:bodyPr lIns="91425" tIns="45700" rIns="91425" bIns="45700" anchor="ctr" anchorCtr="0">
            <a:noAutofit/>
          </a:bodyPr>
          <a:lstStyle/>
          <a:p>
            <a:pPr algn="ctr"/>
            <a:endParaRPr sz="2400">
              <a:solidFill>
                <a:srgbClr val="FFFFFF"/>
              </a:solidFill>
            </a:endParaRPr>
          </a:p>
        </p:txBody>
      </p:sp>
      <p:sp>
        <p:nvSpPr>
          <p:cNvPr id="70" name="Shape 249"/>
          <p:cNvSpPr/>
          <p:nvPr/>
        </p:nvSpPr>
        <p:spPr>
          <a:xfrm>
            <a:off x="467546" y="915566"/>
            <a:ext cx="882600" cy="868899"/>
          </a:xfrm>
          <a:custGeom>
            <a:avLst/>
            <a:gdLst/>
            <a:ahLst/>
            <a:cxnLst/>
            <a:rect l="0" t="0" r="0" b="0"/>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165751"/>
          </a:solidFill>
          <a:ln>
            <a:noFill/>
          </a:ln>
        </p:spPr>
        <p:txBody>
          <a:bodyPr lIns="91425" tIns="45700" rIns="91425" bIns="45700" anchor="ctr" anchorCtr="0">
            <a:noAutofit/>
          </a:bodyPr>
          <a:lstStyle/>
          <a:p>
            <a:pPr algn="ctr"/>
            <a:endParaRPr sz="2400">
              <a:solidFill>
                <a:srgbClr val="FFFFFF"/>
              </a:solidFill>
            </a:endParaRPr>
          </a:p>
        </p:txBody>
      </p:sp>
      <p:sp>
        <p:nvSpPr>
          <p:cNvPr id="97" name="Shape 249"/>
          <p:cNvSpPr/>
          <p:nvPr/>
        </p:nvSpPr>
        <p:spPr>
          <a:xfrm>
            <a:off x="467544" y="3291830"/>
            <a:ext cx="882600" cy="674962"/>
          </a:xfrm>
          <a:custGeom>
            <a:avLst/>
            <a:gdLst/>
            <a:ahLst/>
            <a:cxnLst/>
            <a:rect l="0" t="0" r="0" b="0"/>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165751"/>
          </a:solidFill>
          <a:ln>
            <a:noFill/>
          </a:ln>
        </p:spPr>
        <p:txBody>
          <a:bodyPr lIns="91425" tIns="45700" rIns="91425" bIns="45700" anchor="ctr" anchorCtr="0">
            <a:noAutofit/>
          </a:bodyPr>
          <a:lstStyle/>
          <a:p>
            <a:pPr algn="ctr"/>
            <a:endParaRPr sz="2400">
              <a:solidFill>
                <a:srgbClr val="FFFFFF"/>
              </a:solidFill>
            </a:endParaRPr>
          </a:p>
        </p:txBody>
      </p:sp>
      <p:cxnSp>
        <p:nvCxnSpPr>
          <p:cNvPr id="259" name="Shape 259"/>
          <p:cNvCxnSpPr/>
          <p:nvPr/>
        </p:nvCxnSpPr>
        <p:spPr>
          <a:xfrm>
            <a:off x="2088146" y="738591"/>
            <a:ext cx="0" cy="392999"/>
          </a:xfrm>
          <a:prstGeom prst="straightConnector1">
            <a:avLst/>
          </a:prstGeom>
          <a:noFill/>
          <a:ln w="9525" cap="rnd" cmpd="sng">
            <a:solidFill>
              <a:srgbClr val="FFFFFF"/>
            </a:solidFill>
            <a:prstDash val="solid"/>
            <a:round/>
            <a:headEnd type="none" w="med" len="med"/>
            <a:tailEnd type="none" w="med" len="med"/>
          </a:ln>
        </p:spPr>
      </p:cxnSp>
      <p:sp>
        <p:nvSpPr>
          <p:cNvPr id="272" name="Shape 272"/>
          <p:cNvSpPr/>
          <p:nvPr/>
        </p:nvSpPr>
        <p:spPr>
          <a:xfrm>
            <a:off x="800282" y="457460"/>
            <a:ext cx="327815" cy="286064"/>
          </a:xfrm>
          <a:custGeom>
            <a:avLst/>
            <a:gdLst/>
            <a:ahLst/>
            <a:cxnLst/>
            <a:rect l="0" t="0" r="0" b="0"/>
            <a:pathLst>
              <a:path w="18365" h="16026" fill="none" extrusionOk="0">
                <a:moveTo>
                  <a:pt x="9182" y="0"/>
                </a:moveTo>
                <a:lnTo>
                  <a:pt x="0" y="8841"/>
                </a:lnTo>
                <a:lnTo>
                  <a:pt x="2874" y="8841"/>
                </a:lnTo>
                <a:lnTo>
                  <a:pt x="2874" y="15246"/>
                </a:lnTo>
                <a:lnTo>
                  <a:pt x="2874" y="15246"/>
                </a:lnTo>
                <a:lnTo>
                  <a:pt x="2899" y="15417"/>
                </a:lnTo>
                <a:lnTo>
                  <a:pt x="2947" y="15563"/>
                </a:lnTo>
                <a:lnTo>
                  <a:pt x="3020" y="15685"/>
                </a:lnTo>
                <a:lnTo>
                  <a:pt x="3093" y="15806"/>
                </a:lnTo>
                <a:lnTo>
                  <a:pt x="3215" y="15904"/>
                </a:lnTo>
                <a:lnTo>
                  <a:pt x="3361" y="15977"/>
                </a:lnTo>
                <a:lnTo>
                  <a:pt x="3508" y="16026"/>
                </a:lnTo>
                <a:lnTo>
                  <a:pt x="3654" y="16026"/>
                </a:lnTo>
                <a:lnTo>
                  <a:pt x="7404" y="16026"/>
                </a:lnTo>
                <a:lnTo>
                  <a:pt x="7404" y="13420"/>
                </a:lnTo>
                <a:lnTo>
                  <a:pt x="7404" y="13420"/>
                </a:lnTo>
                <a:lnTo>
                  <a:pt x="7429" y="13127"/>
                </a:lnTo>
                <a:lnTo>
                  <a:pt x="7526" y="12860"/>
                </a:lnTo>
                <a:lnTo>
                  <a:pt x="7648" y="12616"/>
                </a:lnTo>
                <a:lnTo>
                  <a:pt x="7818" y="12421"/>
                </a:lnTo>
                <a:lnTo>
                  <a:pt x="8038" y="12251"/>
                </a:lnTo>
                <a:lnTo>
                  <a:pt x="8257" y="12129"/>
                </a:lnTo>
                <a:lnTo>
                  <a:pt x="8525" y="12031"/>
                </a:lnTo>
                <a:lnTo>
                  <a:pt x="8817" y="12007"/>
                </a:lnTo>
                <a:lnTo>
                  <a:pt x="9548" y="12007"/>
                </a:lnTo>
                <a:lnTo>
                  <a:pt x="9548" y="12007"/>
                </a:lnTo>
                <a:lnTo>
                  <a:pt x="9840" y="12031"/>
                </a:lnTo>
                <a:lnTo>
                  <a:pt x="10108" y="12129"/>
                </a:lnTo>
                <a:lnTo>
                  <a:pt x="10327" y="12251"/>
                </a:lnTo>
                <a:lnTo>
                  <a:pt x="10546" y="12421"/>
                </a:lnTo>
                <a:lnTo>
                  <a:pt x="10717" y="12616"/>
                </a:lnTo>
                <a:lnTo>
                  <a:pt x="10838" y="12860"/>
                </a:lnTo>
                <a:lnTo>
                  <a:pt x="10936" y="13127"/>
                </a:lnTo>
                <a:lnTo>
                  <a:pt x="10960" y="13420"/>
                </a:lnTo>
                <a:lnTo>
                  <a:pt x="10960" y="16026"/>
                </a:lnTo>
                <a:lnTo>
                  <a:pt x="14711" y="16026"/>
                </a:lnTo>
                <a:lnTo>
                  <a:pt x="14711" y="16026"/>
                </a:lnTo>
                <a:lnTo>
                  <a:pt x="14857" y="16026"/>
                </a:lnTo>
                <a:lnTo>
                  <a:pt x="15003" y="15977"/>
                </a:lnTo>
                <a:lnTo>
                  <a:pt x="15149" y="15904"/>
                </a:lnTo>
                <a:lnTo>
                  <a:pt x="15271" y="15806"/>
                </a:lnTo>
                <a:lnTo>
                  <a:pt x="15344" y="15685"/>
                </a:lnTo>
                <a:lnTo>
                  <a:pt x="15417" y="15563"/>
                </a:lnTo>
                <a:lnTo>
                  <a:pt x="15466" y="15417"/>
                </a:lnTo>
                <a:lnTo>
                  <a:pt x="15490" y="15246"/>
                </a:lnTo>
                <a:lnTo>
                  <a:pt x="15490" y="8841"/>
                </a:lnTo>
                <a:lnTo>
                  <a:pt x="18364" y="8841"/>
                </a:lnTo>
                <a:lnTo>
                  <a:pt x="9182" y="0"/>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1" name="Shape 248"/>
          <p:cNvSpPr/>
          <p:nvPr/>
        </p:nvSpPr>
        <p:spPr>
          <a:xfrm>
            <a:off x="1306762" y="392014"/>
            <a:ext cx="7657726" cy="739576"/>
          </a:xfrm>
          <a:prstGeom prst="homePlate">
            <a:avLst>
              <a:gd name="adj" fmla="val 35440"/>
            </a:avLst>
          </a:prstGeom>
          <a:solidFill>
            <a:srgbClr val="94BF6E"/>
          </a:solidFill>
          <a:ln>
            <a:noFill/>
          </a:ln>
        </p:spPr>
        <p:txBody>
          <a:bodyPr lIns="91425" tIns="45700" rIns="91425" bIns="45700" anchor="ctr" anchorCtr="0">
            <a:noAutofit/>
          </a:bodyPr>
          <a:lstStyle/>
          <a:p>
            <a:pPr marL="0" marR="0" lvl="0" indent="-69850" algn="l" rtl="0">
              <a:lnSpc>
                <a:spcPct val="100000"/>
              </a:lnSpc>
              <a:spcBef>
                <a:spcPts val="0"/>
              </a:spcBef>
              <a:spcAft>
                <a:spcPts val="0"/>
              </a:spcAft>
              <a:buNone/>
            </a:pPr>
            <a:endParaRPr/>
          </a:p>
        </p:txBody>
      </p:sp>
      <p:sp>
        <p:nvSpPr>
          <p:cNvPr id="62" name="Shape 249"/>
          <p:cNvSpPr/>
          <p:nvPr/>
        </p:nvSpPr>
        <p:spPr>
          <a:xfrm>
            <a:off x="467544" y="195486"/>
            <a:ext cx="882600" cy="936106"/>
          </a:xfrm>
          <a:custGeom>
            <a:avLst/>
            <a:gdLst/>
            <a:ahLst/>
            <a:cxnLst/>
            <a:rect l="0" t="0" r="0" b="0"/>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87AF64"/>
          </a:solidFill>
          <a:ln>
            <a:noFill/>
          </a:ln>
        </p:spPr>
        <p:txBody>
          <a:bodyPr lIns="91425" tIns="45700" rIns="91425" bIns="45700" anchor="ctr" anchorCtr="0">
            <a:noAutofit/>
          </a:bodyPr>
          <a:lstStyle/>
          <a:p>
            <a:pPr marL="0" marR="0" lvl="0" indent="0" algn="ctr" rtl="0">
              <a:spcBef>
                <a:spcPts val="0"/>
              </a:spcBef>
              <a:buNone/>
            </a:pPr>
            <a:endParaRPr sz="2400" b="0" i="0" u="none" strike="noStrike" cap="none">
              <a:solidFill>
                <a:srgbClr val="FFFFFF"/>
              </a:solidFill>
              <a:latin typeface="Arial"/>
              <a:ea typeface="Arial"/>
              <a:cs typeface="Arial"/>
              <a:sym typeface="Arial"/>
            </a:endParaRPr>
          </a:p>
        </p:txBody>
      </p:sp>
      <p:sp>
        <p:nvSpPr>
          <p:cNvPr id="64" name="Shape 258"/>
          <p:cNvSpPr txBox="1"/>
          <p:nvPr/>
        </p:nvSpPr>
        <p:spPr>
          <a:xfrm>
            <a:off x="605820" y="411511"/>
            <a:ext cx="596699" cy="720080"/>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tr-TR" sz="2400" b="1" dirty="0" smtClean="0">
                <a:solidFill>
                  <a:srgbClr val="FFFFFF"/>
                </a:solidFill>
                <a:latin typeface="Nixie One"/>
                <a:ea typeface="Nixie One"/>
                <a:cs typeface="Nixie One"/>
                <a:sym typeface="Nixie One"/>
              </a:rPr>
              <a:t>16</a:t>
            </a:r>
            <a:endParaRPr lang="en" sz="2400" b="1" i="0" u="none" strike="noStrike" cap="none" dirty="0">
              <a:solidFill>
                <a:srgbClr val="FFFFFF"/>
              </a:solidFill>
              <a:latin typeface="Nixie One"/>
              <a:ea typeface="Nixie One"/>
              <a:cs typeface="Nixie One"/>
              <a:sym typeface="Nixie One"/>
            </a:endParaRPr>
          </a:p>
        </p:txBody>
      </p:sp>
      <p:sp>
        <p:nvSpPr>
          <p:cNvPr id="66" name="Shape 260"/>
          <p:cNvSpPr txBox="1"/>
          <p:nvPr/>
        </p:nvSpPr>
        <p:spPr>
          <a:xfrm>
            <a:off x="1469916" y="483518"/>
            <a:ext cx="7062524" cy="648072"/>
          </a:xfrm>
          <a:prstGeom prst="rect">
            <a:avLst/>
          </a:prstGeom>
          <a:noFill/>
          <a:ln>
            <a:noFill/>
          </a:ln>
        </p:spPr>
        <p:txBody>
          <a:bodyPr lIns="91425" tIns="45700" rIns="91425" bIns="45700" anchor="ctr" anchorCtr="0">
            <a:noAutofit/>
          </a:bodyPr>
          <a:lstStyle/>
          <a:p>
            <a:pPr lvl="0" algn="just">
              <a:lnSpc>
                <a:spcPct val="150000"/>
              </a:lnSpc>
              <a:buSzPct val="25000"/>
            </a:pPr>
            <a:r>
              <a:rPr lang="tr-TR" sz="1200" b="1" dirty="0">
                <a:solidFill>
                  <a:schemeClr val="bg1"/>
                </a:solidFill>
                <a:latin typeface="Nixie One"/>
              </a:rPr>
              <a:t>Ücretsiz izin, askerlik izni ve yurt dışı maaşsız görevlendirmeleri yapılan personelin takibini yapmak, özlük haklarını saklı tutmak</a:t>
            </a:r>
            <a:endParaRPr lang="en" sz="1200" b="1" dirty="0">
              <a:solidFill>
                <a:schemeClr val="bg1"/>
              </a:solidFill>
              <a:latin typeface="Nixie One"/>
              <a:sym typeface="Nixie One"/>
            </a:endParaRPr>
          </a:p>
        </p:txBody>
      </p:sp>
      <p:cxnSp>
        <p:nvCxnSpPr>
          <p:cNvPr id="67" name="Shape 259"/>
          <p:cNvCxnSpPr/>
          <p:nvPr/>
        </p:nvCxnSpPr>
        <p:spPr>
          <a:xfrm>
            <a:off x="2088148" y="1890719"/>
            <a:ext cx="0" cy="392999"/>
          </a:xfrm>
          <a:prstGeom prst="straightConnector1">
            <a:avLst/>
          </a:prstGeom>
          <a:noFill/>
          <a:ln w="9525" cap="rnd" cmpd="sng">
            <a:solidFill>
              <a:srgbClr val="FFFFFF"/>
            </a:solidFill>
            <a:prstDash val="solid"/>
            <a:round/>
            <a:headEnd type="none" w="med" len="med"/>
            <a:tailEnd type="none" w="med" len="med"/>
          </a:ln>
        </p:spPr>
      </p:cxnSp>
      <p:sp>
        <p:nvSpPr>
          <p:cNvPr id="69" name="Shape 248"/>
          <p:cNvSpPr/>
          <p:nvPr/>
        </p:nvSpPr>
        <p:spPr>
          <a:xfrm>
            <a:off x="1306764" y="1131591"/>
            <a:ext cx="7657724" cy="652876"/>
          </a:xfrm>
          <a:prstGeom prst="homePlate">
            <a:avLst>
              <a:gd name="adj" fmla="val 35440"/>
            </a:avLst>
          </a:prstGeom>
          <a:solidFill>
            <a:srgbClr val="165751"/>
          </a:solidFill>
          <a:ln>
            <a:noFill/>
          </a:ln>
        </p:spPr>
        <p:txBody>
          <a:bodyPr lIns="91425" tIns="45700" rIns="91425" bIns="45700" anchor="ctr" anchorCtr="0">
            <a:noAutofit/>
          </a:bodyPr>
          <a:lstStyle/>
          <a:p>
            <a:pPr algn="ctr"/>
            <a:endParaRPr sz="2400">
              <a:solidFill>
                <a:srgbClr val="FFFFFF"/>
              </a:solidFill>
            </a:endParaRPr>
          </a:p>
        </p:txBody>
      </p:sp>
      <p:sp>
        <p:nvSpPr>
          <p:cNvPr id="75" name="Shape 248"/>
          <p:cNvSpPr/>
          <p:nvPr/>
        </p:nvSpPr>
        <p:spPr>
          <a:xfrm>
            <a:off x="1306764" y="1779663"/>
            <a:ext cx="7729732" cy="504056"/>
          </a:xfrm>
          <a:prstGeom prst="homePlate">
            <a:avLst>
              <a:gd name="adj" fmla="val 35440"/>
            </a:avLst>
          </a:prstGeom>
          <a:solidFill>
            <a:srgbClr val="3B8D61"/>
          </a:solidFill>
          <a:ln>
            <a:noFill/>
          </a:ln>
        </p:spPr>
        <p:txBody>
          <a:bodyPr lIns="91425" tIns="45700" rIns="91425" bIns="45700" anchor="ctr" anchorCtr="0">
            <a:noAutofit/>
          </a:bodyPr>
          <a:lstStyle/>
          <a:p>
            <a:pPr algn="ctr"/>
            <a:endParaRPr sz="2400">
              <a:solidFill>
                <a:srgbClr val="FFFFFF"/>
              </a:solidFill>
            </a:endParaRPr>
          </a:p>
        </p:txBody>
      </p:sp>
      <p:sp>
        <p:nvSpPr>
          <p:cNvPr id="83" name="Shape 258"/>
          <p:cNvSpPr txBox="1"/>
          <p:nvPr/>
        </p:nvSpPr>
        <p:spPr>
          <a:xfrm>
            <a:off x="611560" y="2371631"/>
            <a:ext cx="596699" cy="344135"/>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tr-TR" sz="2400" b="1" dirty="0" smtClean="0">
                <a:solidFill>
                  <a:srgbClr val="FFFFFF"/>
                </a:solidFill>
                <a:latin typeface="Nixie One"/>
                <a:ea typeface="Nixie One"/>
                <a:cs typeface="Nixie One"/>
                <a:sym typeface="Nixie One"/>
              </a:rPr>
              <a:t>19</a:t>
            </a:r>
            <a:endParaRPr lang="en" sz="2400" b="1" i="0" u="none" strike="noStrike" cap="none" dirty="0">
              <a:solidFill>
                <a:srgbClr val="FFFFFF"/>
              </a:solidFill>
              <a:latin typeface="Nixie One"/>
              <a:ea typeface="Nixie One"/>
              <a:cs typeface="Nixie One"/>
              <a:sym typeface="Nixie One"/>
            </a:endParaRPr>
          </a:p>
        </p:txBody>
      </p:sp>
      <p:sp>
        <p:nvSpPr>
          <p:cNvPr id="85" name="Shape 260"/>
          <p:cNvSpPr txBox="1"/>
          <p:nvPr/>
        </p:nvSpPr>
        <p:spPr>
          <a:xfrm>
            <a:off x="1469916" y="1203598"/>
            <a:ext cx="7062524" cy="580868"/>
          </a:xfrm>
          <a:prstGeom prst="rect">
            <a:avLst/>
          </a:prstGeom>
          <a:noFill/>
          <a:ln>
            <a:noFill/>
          </a:ln>
        </p:spPr>
        <p:txBody>
          <a:bodyPr lIns="91425" tIns="45700" rIns="91425" bIns="45700" anchor="ctr" anchorCtr="0">
            <a:noAutofit/>
          </a:bodyPr>
          <a:lstStyle/>
          <a:p>
            <a:pPr algn="just">
              <a:lnSpc>
                <a:spcPct val="150000"/>
              </a:lnSpc>
              <a:buSzPct val="25000"/>
            </a:pPr>
            <a:endParaRPr lang="tr-TR" sz="1200" b="1" dirty="0">
              <a:solidFill>
                <a:schemeClr val="bg1"/>
              </a:solidFill>
              <a:latin typeface="Nixie One"/>
            </a:endParaRPr>
          </a:p>
        </p:txBody>
      </p:sp>
      <p:sp>
        <p:nvSpPr>
          <p:cNvPr id="86" name="Shape 260"/>
          <p:cNvSpPr txBox="1"/>
          <p:nvPr/>
        </p:nvSpPr>
        <p:spPr>
          <a:xfrm>
            <a:off x="1469916" y="1328118"/>
            <a:ext cx="7068265" cy="416175"/>
          </a:xfrm>
          <a:prstGeom prst="rect">
            <a:avLst/>
          </a:prstGeom>
          <a:noFill/>
          <a:ln>
            <a:noFill/>
          </a:ln>
        </p:spPr>
        <p:txBody>
          <a:bodyPr lIns="91425" tIns="45700" rIns="91425" bIns="45700" anchor="ctr" anchorCtr="0">
            <a:noAutofit/>
          </a:bodyPr>
          <a:lstStyle/>
          <a:p>
            <a:pPr algn="just">
              <a:lnSpc>
                <a:spcPct val="150000"/>
              </a:lnSpc>
              <a:buSzPct val="25000"/>
            </a:pPr>
            <a:r>
              <a:rPr lang="tr-TR" sz="1200" b="1" dirty="0">
                <a:solidFill>
                  <a:schemeClr val="bg1"/>
                </a:solidFill>
                <a:latin typeface="Nixie One"/>
              </a:rPr>
              <a:t>İdari personelin hizmet öncesi ve hizmet içi eğitimi programlarını düzenlemek ve </a:t>
            </a:r>
            <a:r>
              <a:rPr lang="tr-TR" sz="1200" b="1" dirty="0" smtClean="0">
                <a:solidFill>
                  <a:schemeClr val="bg1"/>
                </a:solidFill>
                <a:latin typeface="Nixie One"/>
              </a:rPr>
              <a:t>uygulamak</a:t>
            </a:r>
            <a:endParaRPr lang="tr-TR" sz="1200" b="1" dirty="0">
              <a:solidFill>
                <a:schemeClr val="bg1"/>
              </a:solidFill>
              <a:latin typeface="Nixie One"/>
            </a:endParaRPr>
          </a:p>
        </p:txBody>
      </p:sp>
      <p:sp>
        <p:nvSpPr>
          <p:cNvPr id="90" name="Shape 258"/>
          <p:cNvSpPr txBox="1"/>
          <p:nvPr/>
        </p:nvSpPr>
        <p:spPr>
          <a:xfrm>
            <a:off x="590925" y="1187770"/>
            <a:ext cx="596699" cy="447876"/>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tr-TR" sz="2400" b="1" i="0" u="none" strike="noStrike" cap="none" dirty="0" smtClean="0">
                <a:solidFill>
                  <a:srgbClr val="FFFFFF"/>
                </a:solidFill>
                <a:latin typeface="Nixie One"/>
                <a:ea typeface="Nixie One"/>
                <a:cs typeface="Nixie One"/>
                <a:sym typeface="Nixie One"/>
              </a:rPr>
              <a:t>17</a:t>
            </a:r>
            <a:endParaRPr lang="en" sz="2400" b="1" i="0" u="none" strike="noStrike" cap="none" dirty="0">
              <a:solidFill>
                <a:srgbClr val="FFFFFF"/>
              </a:solidFill>
              <a:latin typeface="Nixie One"/>
              <a:ea typeface="Nixie One"/>
              <a:cs typeface="Nixie One"/>
              <a:sym typeface="Nixie One"/>
            </a:endParaRPr>
          </a:p>
        </p:txBody>
      </p:sp>
      <p:sp>
        <p:nvSpPr>
          <p:cNvPr id="88" name="Shape 257"/>
          <p:cNvSpPr/>
          <p:nvPr/>
        </p:nvSpPr>
        <p:spPr>
          <a:xfrm>
            <a:off x="277895" y="91668"/>
            <a:ext cx="333665" cy="4928354"/>
          </a:xfrm>
          <a:custGeom>
            <a:avLst/>
            <a:gdLst/>
            <a:ahLst/>
            <a:cxnLst/>
            <a:rect l="0" t="0" r="0" b="0"/>
            <a:pathLst>
              <a:path w="120000" h="120000" extrusionOk="0">
                <a:moveTo>
                  <a:pt x="0" y="115785"/>
                </a:moveTo>
                <a:lnTo>
                  <a:pt x="0" y="3719"/>
                </a:lnTo>
                <a:lnTo>
                  <a:pt x="120000" y="0"/>
                </a:lnTo>
                <a:lnTo>
                  <a:pt x="120000" y="120000"/>
                </a:lnTo>
                <a:lnTo>
                  <a:pt x="0" y="115785"/>
                </a:lnTo>
                <a:close/>
              </a:path>
            </a:pathLst>
          </a:custGeom>
          <a:gradFill>
            <a:gsLst>
              <a:gs pos="0">
                <a:srgbClr val="FFFFFF">
                  <a:alpha val="9803"/>
                </a:srgbClr>
              </a:gs>
              <a:gs pos="100000">
                <a:srgbClr val="FFFFFF">
                  <a:alpha val="24705"/>
                </a:srgbClr>
              </a:gs>
            </a:gsLst>
            <a:lin ang="0" scaled="0"/>
          </a:gradFill>
          <a:ln>
            <a:noFill/>
          </a:ln>
        </p:spPr>
        <p:txBody>
          <a:bodyPr lIns="91425" tIns="45700" rIns="91425" bIns="45700" anchor="ctr" anchorCtr="0">
            <a:noAutofit/>
          </a:bodyPr>
          <a:lstStyle/>
          <a:p>
            <a:pPr marL="0" marR="0" lvl="0" indent="0" algn="ctr" rtl="0">
              <a:spcBef>
                <a:spcPts val="0"/>
              </a:spcBef>
              <a:buNone/>
            </a:pPr>
            <a:endParaRPr sz="2400" b="0" i="0" u="none" strike="noStrike" cap="none">
              <a:solidFill>
                <a:srgbClr val="FFFFFF"/>
              </a:solidFill>
              <a:latin typeface="Arial"/>
              <a:ea typeface="Arial"/>
              <a:cs typeface="Arial"/>
              <a:sym typeface="Arial"/>
            </a:endParaRPr>
          </a:p>
        </p:txBody>
      </p:sp>
      <p:sp>
        <p:nvSpPr>
          <p:cNvPr id="91" name="Shape 258"/>
          <p:cNvSpPr txBox="1"/>
          <p:nvPr/>
        </p:nvSpPr>
        <p:spPr>
          <a:xfrm>
            <a:off x="611560" y="1707654"/>
            <a:ext cx="596699" cy="504056"/>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tr-TR" sz="2400" b="1" dirty="0" smtClean="0">
                <a:solidFill>
                  <a:srgbClr val="FFFFFF"/>
                </a:solidFill>
                <a:latin typeface="Nixie One"/>
                <a:ea typeface="Nixie One"/>
                <a:cs typeface="Nixie One"/>
                <a:sym typeface="Nixie One"/>
              </a:rPr>
              <a:t>18</a:t>
            </a:r>
            <a:endParaRPr lang="en" sz="2400" b="1" i="0" u="none" strike="noStrike" cap="none" dirty="0">
              <a:solidFill>
                <a:srgbClr val="FFFFFF"/>
              </a:solidFill>
              <a:latin typeface="Nixie One"/>
              <a:ea typeface="Nixie One"/>
              <a:cs typeface="Nixie One"/>
              <a:sym typeface="Nixie One"/>
            </a:endParaRPr>
          </a:p>
        </p:txBody>
      </p:sp>
      <p:sp>
        <p:nvSpPr>
          <p:cNvPr id="94" name="Shape 258"/>
          <p:cNvSpPr txBox="1"/>
          <p:nvPr/>
        </p:nvSpPr>
        <p:spPr>
          <a:xfrm>
            <a:off x="611560" y="2848899"/>
            <a:ext cx="596699" cy="514939"/>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tr-TR" sz="2400" b="1" dirty="0" smtClean="0">
                <a:solidFill>
                  <a:srgbClr val="FFFFFF"/>
                </a:solidFill>
                <a:latin typeface="Nixie One"/>
                <a:ea typeface="Nixie One"/>
                <a:cs typeface="Nixie One"/>
                <a:sym typeface="Nixie One"/>
              </a:rPr>
              <a:t>20</a:t>
            </a:r>
            <a:endParaRPr lang="en" sz="2400" b="1" i="0" u="none" strike="noStrike" cap="none" dirty="0">
              <a:solidFill>
                <a:srgbClr val="FFFFFF"/>
              </a:solidFill>
              <a:latin typeface="Nixie One"/>
              <a:ea typeface="Nixie One"/>
              <a:cs typeface="Nixie One"/>
              <a:sym typeface="Nixie One"/>
            </a:endParaRPr>
          </a:p>
        </p:txBody>
      </p:sp>
      <p:sp>
        <p:nvSpPr>
          <p:cNvPr id="95" name="Shape 260"/>
          <p:cNvSpPr txBox="1"/>
          <p:nvPr/>
        </p:nvSpPr>
        <p:spPr>
          <a:xfrm>
            <a:off x="1534955" y="1895045"/>
            <a:ext cx="7062524" cy="273292"/>
          </a:xfrm>
          <a:prstGeom prst="rect">
            <a:avLst/>
          </a:prstGeom>
          <a:noFill/>
          <a:ln>
            <a:noFill/>
          </a:ln>
        </p:spPr>
        <p:txBody>
          <a:bodyPr lIns="91425" tIns="45700" rIns="91425" bIns="45700" anchor="ctr" anchorCtr="0">
            <a:noAutofit/>
          </a:bodyPr>
          <a:lstStyle/>
          <a:p>
            <a:pPr algn="just">
              <a:lnSpc>
                <a:spcPct val="150000"/>
              </a:lnSpc>
              <a:buSzPct val="25000"/>
            </a:pPr>
            <a:r>
              <a:rPr lang="tr-TR" sz="1200" b="1" dirty="0">
                <a:solidFill>
                  <a:schemeClr val="bg1"/>
                </a:solidFill>
                <a:latin typeface="Nixie One"/>
              </a:rPr>
              <a:t>Akademik kadro aktarma ve kullanma izni istemek (</a:t>
            </a:r>
            <a:r>
              <a:rPr lang="tr-TR" sz="1200" b="1" dirty="0" smtClean="0">
                <a:solidFill>
                  <a:schemeClr val="bg1"/>
                </a:solidFill>
                <a:latin typeface="Nixie One"/>
              </a:rPr>
              <a:t>Yükseköğretim </a:t>
            </a:r>
            <a:r>
              <a:rPr lang="tr-TR" sz="1200" b="1" dirty="0">
                <a:solidFill>
                  <a:schemeClr val="bg1"/>
                </a:solidFill>
                <a:latin typeface="Nixie One"/>
              </a:rPr>
              <a:t>Kurulu Başkanlığından)</a:t>
            </a:r>
          </a:p>
        </p:txBody>
      </p:sp>
      <p:sp>
        <p:nvSpPr>
          <p:cNvPr id="96" name="Shape 248"/>
          <p:cNvSpPr/>
          <p:nvPr/>
        </p:nvSpPr>
        <p:spPr>
          <a:xfrm>
            <a:off x="1331640" y="3435846"/>
            <a:ext cx="7657724" cy="530946"/>
          </a:xfrm>
          <a:prstGeom prst="homePlate">
            <a:avLst>
              <a:gd name="adj" fmla="val 35440"/>
            </a:avLst>
          </a:prstGeom>
          <a:solidFill>
            <a:srgbClr val="165751"/>
          </a:solidFill>
          <a:ln>
            <a:noFill/>
          </a:ln>
        </p:spPr>
        <p:txBody>
          <a:bodyPr lIns="91425" tIns="45700" rIns="91425" bIns="45700" anchor="ctr" anchorCtr="0">
            <a:noAutofit/>
          </a:bodyPr>
          <a:lstStyle/>
          <a:p>
            <a:pPr algn="ctr"/>
            <a:endParaRPr sz="2400">
              <a:solidFill>
                <a:srgbClr val="FFFFFF"/>
              </a:solidFill>
            </a:endParaRPr>
          </a:p>
        </p:txBody>
      </p:sp>
      <p:sp>
        <p:nvSpPr>
          <p:cNvPr id="89" name="Shape 257"/>
          <p:cNvSpPr/>
          <p:nvPr/>
        </p:nvSpPr>
        <p:spPr>
          <a:xfrm>
            <a:off x="1271744" y="-156186"/>
            <a:ext cx="156138" cy="5055634"/>
          </a:xfrm>
          <a:custGeom>
            <a:avLst/>
            <a:gdLst/>
            <a:ahLst/>
            <a:cxnLst/>
            <a:rect l="0" t="0" r="0" b="0"/>
            <a:pathLst>
              <a:path w="120000" h="120000" extrusionOk="0">
                <a:moveTo>
                  <a:pt x="0" y="115785"/>
                </a:moveTo>
                <a:lnTo>
                  <a:pt x="0" y="3719"/>
                </a:lnTo>
                <a:lnTo>
                  <a:pt x="120000" y="0"/>
                </a:lnTo>
                <a:lnTo>
                  <a:pt x="120000" y="120000"/>
                </a:lnTo>
                <a:lnTo>
                  <a:pt x="0" y="115785"/>
                </a:lnTo>
                <a:close/>
              </a:path>
            </a:pathLst>
          </a:custGeom>
          <a:gradFill>
            <a:gsLst>
              <a:gs pos="0">
                <a:srgbClr val="FFFFFF">
                  <a:alpha val="9803"/>
                </a:srgbClr>
              </a:gs>
              <a:gs pos="100000">
                <a:srgbClr val="FFFFFF">
                  <a:alpha val="24705"/>
                </a:srgbClr>
              </a:gs>
            </a:gsLst>
            <a:lin ang="0" scaled="0"/>
          </a:gradFill>
          <a:ln>
            <a:noFill/>
          </a:ln>
        </p:spPr>
        <p:txBody>
          <a:bodyPr lIns="91425" tIns="45700" rIns="91425" bIns="45700" anchor="ctr" anchorCtr="0">
            <a:noAutofit/>
          </a:bodyPr>
          <a:lstStyle/>
          <a:p>
            <a:pPr marL="0" marR="0" lvl="0" indent="0" algn="ctr" rtl="0">
              <a:spcBef>
                <a:spcPts val="0"/>
              </a:spcBef>
              <a:buNone/>
            </a:pPr>
            <a:endParaRPr sz="2400" b="0" i="0" u="none" strike="noStrike" cap="none">
              <a:solidFill>
                <a:srgbClr val="FFFFFF"/>
              </a:solidFill>
              <a:latin typeface="Arial"/>
              <a:ea typeface="Arial"/>
              <a:cs typeface="Arial"/>
              <a:sym typeface="Arial"/>
            </a:endParaRPr>
          </a:p>
        </p:txBody>
      </p:sp>
      <p:sp>
        <p:nvSpPr>
          <p:cNvPr id="98" name="Shape 260"/>
          <p:cNvSpPr txBox="1"/>
          <p:nvPr/>
        </p:nvSpPr>
        <p:spPr>
          <a:xfrm>
            <a:off x="1541924" y="2452185"/>
            <a:ext cx="7062524" cy="273292"/>
          </a:xfrm>
          <a:prstGeom prst="rect">
            <a:avLst/>
          </a:prstGeom>
          <a:noFill/>
          <a:ln>
            <a:noFill/>
          </a:ln>
        </p:spPr>
        <p:txBody>
          <a:bodyPr lIns="91425" tIns="45700" rIns="91425" bIns="45700" anchor="ctr" anchorCtr="0">
            <a:noAutofit/>
          </a:bodyPr>
          <a:lstStyle/>
          <a:p>
            <a:pPr algn="just">
              <a:lnSpc>
                <a:spcPct val="150000"/>
              </a:lnSpc>
              <a:buSzPct val="25000"/>
            </a:pPr>
            <a:r>
              <a:rPr lang="tr-TR" sz="1200" b="1" dirty="0">
                <a:solidFill>
                  <a:schemeClr val="bg1"/>
                </a:solidFill>
                <a:latin typeface="Nixie One"/>
              </a:rPr>
              <a:t>Akademik ilanların hazırlanıp gönderilmesini sağlamak,</a:t>
            </a:r>
          </a:p>
        </p:txBody>
      </p:sp>
      <p:sp>
        <p:nvSpPr>
          <p:cNvPr id="99" name="Shape 258"/>
          <p:cNvSpPr txBox="1"/>
          <p:nvPr/>
        </p:nvSpPr>
        <p:spPr>
          <a:xfrm>
            <a:off x="611560" y="3219822"/>
            <a:ext cx="596699" cy="810317"/>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tr-TR" sz="2400" b="1" dirty="0" smtClean="0">
                <a:solidFill>
                  <a:srgbClr val="FFFFFF"/>
                </a:solidFill>
                <a:latin typeface="Nixie One"/>
                <a:ea typeface="Nixie One"/>
                <a:cs typeface="Nixie One"/>
                <a:sym typeface="Nixie One"/>
              </a:rPr>
              <a:t>21</a:t>
            </a:r>
            <a:endParaRPr lang="en" sz="2400" b="1" i="0" u="none" strike="noStrike" cap="none" dirty="0">
              <a:solidFill>
                <a:srgbClr val="FFFFFF"/>
              </a:solidFill>
              <a:latin typeface="Nixie One"/>
              <a:ea typeface="Nixie One"/>
              <a:cs typeface="Nixie One"/>
              <a:sym typeface="Nixie One"/>
            </a:endParaRPr>
          </a:p>
        </p:txBody>
      </p:sp>
      <p:sp>
        <p:nvSpPr>
          <p:cNvPr id="35" name="Shape 258"/>
          <p:cNvSpPr txBox="1"/>
          <p:nvPr/>
        </p:nvSpPr>
        <p:spPr>
          <a:xfrm>
            <a:off x="605820" y="4029912"/>
            <a:ext cx="596699" cy="342038"/>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tr-TR" sz="2400" b="1" dirty="0" smtClean="0">
                <a:solidFill>
                  <a:srgbClr val="FFFFFF"/>
                </a:solidFill>
                <a:latin typeface="Nixie One"/>
                <a:ea typeface="Nixie One"/>
                <a:cs typeface="Nixie One"/>
                <a:sym typeface="Nixie One"/>
              </a:rPr>
              <a:t>22</a:t>
            </a:r>
            <a:endParaRPr lang="en" sz="2400" b="1" i="0" u="none" strike="noStrike" cap="none" dirty="0">
              <a:solidFill>
                <a:srgbClr val="FFFFFF"/>
              </a:solidFill>
              <a:latin typeface="Nixie One"/>
              <a:ea typeface="Nixie One"/>
              <a:cs typeface="Nixie One"/>
              <a:sym typeface="Nixie One"/>
            </a:endParaRPr>
          </a:p>
        </p:txBody>
      </p:sp>
      <p:sp>
        <p:nvSpPr>
          <p:cNvPr id="37" name="Shape 260"/>
          <p:cNvSpPr txBox="1"/>
          <p:nvPr/>
        </p:nvSpPr>
        <p:spPr>
          <a:xfrm>
            <a:off x="1472650" y="2867446"/>
            <a:ext cx="7062524" cy="590740"/>
          </a:xfrm>
          <a:prstGeom prst="rect">
            <a:avLst/>
          </a:prstGeom>
          <a:noFill/>
          <a:ln>
            <a:noFill/>
          </a:ln>
        </p:spPr>
        <p:txBody>
          <a:bodyPr lIns="91425" tIns="45700" rIns="91425" bIns="45700" anchor="ctr" anchorCtr="0">
            <a:noAutofit/>
          </a:bodyPr>
          <a:lstStyle/>
          <a:p>
            <a:pPr algn="just">
              <a:lnSpc>
                <a:spcPct val="150000"/>
              </a:lnSpc>
              <a:buSzPct val="25000"/>
            </a:pPr>
            <a:r>
              <a:rPr lang="tr-TR" sz="1200" b="1" dirty="0" smtClean="0">
                <a:solidFill>
                  <a:schemeClr val="bg1"/>
                </a:solidFill>
                <a:latin typeface="Nixie One"/>
              </a:rPr>
              <a:t>Öğretim </a:t>
            </a:r>
            <a:r>
              <a:rPr lang="tr-TR" sz="1200" b="1" dirty="0">
                <a:solidFill>
                  <a:schemeClr val="bg1"/>
                </a:solidFill>
                <a:latin typeface="Nixie One"/>
              </a:rPr>
              <a:t>Üyesi Yetiştirme Programı “ÖYP” Koordinatörlüğü </a:t>
            </a:r>
            <a:r>
              <a:rPr lang="tr-TR" sz="1200" b="1" dirty="0" smtClean="0">
                <a:solidFill>
                  <a:schemeClr val="bg1"/>
                </a:solidFill>
                <a:latin typeface="Nixie One"/>
              </a:rPr>
              <a:t>adına  ÖYP Araştırma  Görevlilerine ait işlemlerin yapılıp  takip edilmesi  </a:t>
            </a:r>
            <a:endParaRPr lang="tr-TR" sz="1200" b="1" dirty="0">
              <a:solidFill>
                <a:schemeClr val="bg1"/>
              </a:solidFill>
              <a:latin typeface="Nixie One"/>
            </a:endParaRPr>
          </a:p>
        </p:txBody>
      </p:sp>
      <p:sp>
        <p:nvSpPr>
          <p:cNvPr id="38" name="Shape 260"/>
          <p:cNvSpPr txBox="1"/>
          <p:nvPr/>
        </p:nvSpPr>
        <p:spPr>
          <a:xfrm>
            <a:off x="1377141" y="3460976"/>
            <a:ext cx="6990516" cy="432049"/>
          </a:xfrm>
          <a:prstGeom prst="rect">
            <a:avLst/>
          </a:prstGeom>
          <a:noFill/>
          <a:ln>
            <a:noFill/>
          </a:ln>
        </p:spPr>
        <p:txBody>
          <a:bodyPr lIns="91425" tIns="45700" rIns="91425" bIns="45700" anchor="ctr" anchorCtr="0">
            <a:noAutofit/>
          </a:bodyPr>
          <a:lstStyle/>
          <a:p>
            <a:pPr algn="just">
              <a:lnSpc>
                <a:spcPct val="150000"/>
              </a:lnSpc>
              <a:buSzPct val="25000"/>
            </a:pPr>
            <a:r>
              <a:rPr lang="tr-TR" sz="1200" b="1" dirty="0">
                <a:solidFill>
                  <a:schemeClr val="bg1"/>
                </a:solidFill>
                <a:latin typeface="Nixie One"/>
              </a:rPr>
              <a:t>Verilen benzeri görevleri yapmak</a:t>
            </a:r>
          </a:p>
        </p:txBody>
      </p:sp>
    </p:spTree>
    <p:extLst>
      <p:ext uri="{BB962C8B-B14F-4D97-AF65-F5344CB8AC3E}">
        <p14:creationId xmlns:p14="http://schemas.microsoft.com/office/powerpoint/2010/main" val="4235349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ctrTitle" idx="4294967295"/>
          </p:nvPr>
        </p:nvSpPr>
        <p:spPr>
          <a:xfrm>
            <a:off x="719297" y="139085"/>
            <a:ext cx="6593700" cy="560457"/>
          </a:xfrm>
          <a:prstGeom prst="rect">
            <a:avLst/>
          </a:prstGeom>
        </p:spPr>
        <p:txBody>
          <a:bodyPr lIns="91425" tIns="91425" rIns="91425" bIns="91425" anchor="ctr" anchorCtr="0">
            <a:noAutofit/>
          </a:bodyPr>
          <a:lstStyle/>
          <a:p>
            <a:r>
              <a:rPr lang="tr-TR" sz="2000" dirty="0" smtClean="0"/>
              <a:t>PERSONEL DAĞILIMI</a:t>
            </a:r>
            <a:r>
              <a:rPr lang="tr-TR" dirty="0"/>
              <a:t/>
            </a:r>
            <a:br>
              <a:rPr lang="tr-TR" dirty="0"/>
            </a:br>
            <a:endParaRPr lang="en" dirty="0"/>
          </a:p>
        </p:txBody>
      </p:sp>
      <p:sp>
        <p:nvSpPr>
          <p:cNvPr id="128" name="Shape 128"/>
          <p:cNvSpPr txBox="1">
            <a:spLocks noGrp="1"/>
          </p:cNvSpPr>
          <p:nvPr>
            <p:ph type="subTitle" idx="4294967295"/>
          </p:nvPr>
        </p:nvSpPr>
        <p:spPr>
          <a:xfrm>
            <a:off x="323528" y="699542"/>
            <a:ext cx="6840760" cy="4320480"/>
          </a:xfrm>
          <a:prstGeom prst="rect">
            <a:avLst/>
          </a:prstGeom>
        </p:spPr>
        <p:txBody>
          <a:bodyPr lIns="91425" tIns="91425" rIns="91425" bIns="91425" anchor="ctr" anchorCtr="0">
            <a:noAutofit/>
          </a:bodyPr>
          <a:lstStyle/>
          <a:p>
            <a:pPr marL="285750" indent="-285750">
              <a:spcBef>
                <a:spcPts val="0"/>
              </a:spcBef>
              <a:buClr>
                <a:schemeClr val="bg1"/>
              </a:buClr>
              <a:buFont typeface="Wingdings" pitchFamily="2" charset="2"/>
              <a:buChar char="v"/>
            </a:pPr>
            <a:r>
              <a:rPr lang="tr-TR" sz="1700" b="1" dirty="0" smtClean="0">
                <a:solidFill>
                  <a:srgbClr val="FFFFFF"/>
                </a:solidFill>
              </a:rPr>
              <a:t>1 </a:t>
            </a:r>
            <a:r>
              <a:rPr lang="tr-TR" sz="1700" b="1" dirty="0">
                <a:solidFill>
                  <a:srgbClr val="FFFFFF"/>
                </a:solidFill>
              </a:rPr>
              <a:t>Daire </a:t>
            </a:r>
            <a:r>
              <a:rPr lang="tr-TR" sz="1700" b="1" dirty="0" smtClean="0">
                <a:solidFill>
                  <a:srgbClr val="FFFFFF"/>
                </a:solidFill>
              </a:rPr>
              <a:t>Başkanı,</a:t>
            </a:r>
          </a:p>
          <a:p>
            <a:pPr marL="285750" indent="-285750">
              <a:spcBef>
                <a:spcPts val="0"/>
              </a:spcBef>
              <a:buClr>
                <a:schemeClr val="bg1"/>
              </a:buClr>
              <a:buFont typeface="Wingdings" pitchFamily="2" charset="2"/>
              <a:buChar char="v"/>
            </a:pPr>
            <a:r>
              <a:rPr lang="tr-TR" sz="1700" b="1" dirty="0" smtClean="0">
                <a:solidFill>
                  <a:srgbClr val="FFFFFF"/>
                </a:solidFill>
              </a:rPr>
              <a:t>2 </a:t>
            </a:r>
            <a:r>
              <a:rPr lang="tr-TR" sz="1700" b="1" dirty="0">
                <a:solidFill>
                  <a:srgbClr val="FFFFFF"/>
                </a:solidFill>
              </a:rPr>
              <a:t>Şube </a:t>
            </a:r>
            <a:r>
              <a:rPr lang="tr-TR" sz="1700" b="1" dirty="0" smtClean="0">
                <a:solidFill>
                  <a:srgbClr val="FFFFFF"/>
                </a:solidFill>
              </a:rPr>
              <a:t>Müdürü,</a:t>
            </a:r>
          </a:p>
          <a:p>
            <a:pPr marL="285750" indent="-285750">
              <a:spcBef>
                <a:spcPts val="0"/>
              </a:spcBef>
              <a:buClr>
                <a:schemeClr val="bg1"/>
              </a:buClr>
              <a:buFont typeface="Wingdings" pitchFamily="2" charset="2"/>
              <a:buChar char="v"/>
            </a:pPr>
            <a:r>
              <a:rPr lang="tr-TR" sz="1700" b="1" dirty="0" smtClean="0">
                <a:solidFill>
                  <a:srgbClr val="FFFFFF"/>
                </a:solidFill>
              </a:rPr>
              <a:t>1 Yurt Müdürü,</a:t>
            </a:r>
          </a:p>
          <a:p>
            <a:pPr marL="285750" indent="-285750">
              <a:spcBef>
                <a:spcPts val="0"/>
              </a:spcBef>
              <a:buClr>
                <a:schemeClr val="bg1"/>
              </a:buClr>
              <a:buFont typeface="Wingdings" pitchFamily="2" charset="2"/>
              <a:buChar char="v"/>
            </a:pPr>
            <a:r>
              <a:rPr lang="tr-TR" sz="1700" b="1" dirty="0" smtClean="0">
                <a:solidFill>
                  <a:srgbClr val="FFFFFF"/>
                </a:solidFill>
              </a:rPr>
              <a:t>1 Yüksekokul Sekreteri,</a:t>
            </a:r>
          </a:p>
          <a:p>
            <a:pPr marL="285750" indent="-285750">
              <a:spcBef>
                <a:spcPts val="0"/>
              </a:spcBef>
              <a:buClr>
                <a:schemeClr val="bg1"/>
              </a:buClr>
              <a:buFont typeface="Wingdings" pitchFamily="2" charset="2"/>
              <a:buChar char="v"/>
            </a:pPr>
            <a:r>
              <a:rPr lang="tr-TR" sz="1700" b="1" dirty="0" smtClean="0">
                <a:solidFill>
                  <a:srgbClr val="FFFFFF"/>
                </a:solidFill>
              </a:rPr>
              <a:t>4 Şef,</a:t>
            </a:r>
          </a:p>
          <a:p>
            <a:pPr marL="285750" indent="-285750">
              <a:spcBef>
                <a:spcPts val="0"/>
              </a:spcBef>
              <a:buClr>
                <a:schemeClr val="bg1"/>
              </a:buClr>
              <a:buFont typeface="Wingdings" pitchFamily="2" charset="2"/>
              <a:buChar char="v"/>
            </a:pPr>
            <a:r>
              <a:rPr lang="tr-TR" sz="1700" b="1" dirty="0" smtClean="0">
                <a:solidFill>
                  <a:srgbClr val="FFFFFF"/>
                </a:solidFill>
              </a:rPr>
              <a:t>1 Çözümleyici,</a:t>
            </a:r>
          </a:p>
          <a:p>
            <a:pPr marL="285750" indent="-285750">
              <a:spcBef>
                <a:spcPts val="0"/>
              </a:spcBef>
              <a:buClr>
                <a:schemeClr val="bg1"/>
              </a:buClr>
              <a:buFont typeface="Wingdings" pitchFamily="2" charset="2"/>
              <a:buChar char="v"/>
            </a:pPr>
            <a:r>
              <a:rPr lang="tr-TR" sz="1700" b="1" dirty="0">
                <a:solidFill>
                  <a:srgbClr val="FFFFFF"/>
                </a:solidFill>
              </a:rPr>
              <a:t>1 Teknisyen,</a:t>
            </a:r>
          </a:p>
          <a:p>
            <a:pPr marL="285750" indent="-285750">
              <a:spcBef>
                <a:spcPts val="0"/>
              </a:spcBef>
              <a:buClr>
                <a:schemeClr val="bg1"/>
              </a:buClr>
              <a:buFont typeface="Wingdings" pitchFamily="2" charset="2"/>
              <a:buChar char="v"/>
            </a:pPr>
            <a:r>
              <a:rPr lang="tr-TR" sz="1700" b="1" dirty="0" smtClean="0">
                <a:solidFill>
                  <a:srgbClr val="FFFFFF"/>
                </a:solidFill>
              </a:rPr>
              <a:t>1 Tekniker</a:t>
            </a:r>
          </a:p>
          <a:p>
            <a:pPr marL="285750" indent="-285750">
              <a:spcBef>
                <a:spcPts val="0"/>
              </a:spcBef>
              <a:buClr>
                <a:schemeClr val="bg1"/>
              </a:buClr>
              <a:buFont typeface="Wingdings" pitchFamily="2" charset="2"/>
              <a:buChar char="v"/>
            </a:pPr>
            <a:r>
              <a:rPr lang="tr-TR" sz="1700" b="1" dirty="0" smtClean="0">
                <a:solidFill>
                  <a:srgbClr val="FFFFFF"/>
                </a:solidFill>
              </a:rPr>
              <a:t>4 </a:t>
            </a:r>
            <a:r>
              <a:rPr lang="tr-TR" sz="1700" b="1" dirty="0">
                <a:solidFill>
                  <a:srgbClr val="FFFFFF"/>
                </a:solidFill>
              </a:rPr>
              <a:t>Bilgisayar </a:t>
            </a:r>
            <a:r>
              <a:rPr lang="tr-TR" sz="1700" b="1" dirty="0" smtClean="0">
                <a:solidFill>
                  <a:srgbClr val="FFFFFF"/>
                </a:solidFill>
              </a:rPr>
              <a:t>İşletmeni,</a:t>
            </a:r>
          </a:p>
          <a:p>
            <a:pPr marL="285750" indent="-285750">
              <a:spcBef>
                <a:spcPts val="0"/>
              </a:spcBef>
              <a:buClr>
                <a:schemeClr val="bg1"/>
              </a:buClr>
              <a:buFont typeface="Wingdings" pitchFamily="2" charset="2"/>
              <a:buChar char="v"/>
            </a:pPr>
            <a:r>
              <a:rPr lang="tr-TR" sz="1700" b="1" dirty="0" smtClean="0">
                <a:solidFill>
                  <a:srgbClr val="FFFFFF"/>
                </a:solidFill>
              </a:rPr>
              <a:t>2 Büro Memuru,</a:t>
            </a:r>
          </a:p>
          <a:p>
            <a:pPr marL="285750" indent="-285750">
              <a:spcBef>
                <a:spcPts val="0"/>
              </a:spcBef>
              <a:buClr>
                <a:schemeClr val="bg1"/>
              </a:buClr>
              <a:buFont typeface="Wingdings" pitchFamily="2" charset="2"/>
              <a:buChar char="v"/>
            </a:pPr>
            <a:r>
              <a:rPr lang="tr-TR" sz="1700" b="1" dirty="0" smtClean="0">
                <a:solidFill>
                  <a:srgbClr val="FFFFFF"/>
                </a:solidFill>
              </a:rPr>
              <a:t>3 Büro Personeli</a:t>
            </a:r>
          </a:p>
          <a:p>
            <a:pPr marL="285750" indent="-285750">
              <a:spcBef>
                <a:spcPts val="0"/>
              </a:spcBef>
              <a:buClr>
                <a:schemeClr val="bg1"/>
              </a:buClr>
              <a:buFont typeface="Wingdings" pitchFamily="2" charset="2"/>
              <a:buChar char="v"/>
            </a:pPr>
            <a:r>
              <a:rPr lang="tr-TR" sz="1700" b="1" dirty="0" smtClean="0">
                <a:solidFill>
                  <a:srgbClr val="FFFFFF"/>
                </a:solidFill>
              </a:rPr>
              <a:t>1Temizlik Görevlisi,</a:t>
            </a:r>
          </a:p>
          <a:p>
            <a:pPr marL="285750" indent="-285750">
              <a:spcBef>
                <a:spcPts val="0"/>
              </a:spcBef>
              <a:buClr>
                <a:schemeClr val="bg1"/>
              </a:buClr>
              <a:buFont typeface="Wingdings" pitchFamily="2" charset="2"/>
              <a:buChar char="v"/>
            </a:pPr>
            <a:r>
              <a:rPr lang="tr-TR" sz="1700" b="1" dirty="0" smtClean="0">
                <a:solidFill>
                  <a:srgbClr val="FFFFFF"/>
                </a:solidFill>
              </a:rPr>
              <a:t>1 Destek Personeli</a:t>
            </a:r>
          </a:p>
          <a:p>
            <a:pPr marL="285750" indent="-285750">
              <a:spcBef>
                <a:spcPts val="0"/>
              </a:spcBef>
              <a:buClr>
                <a:schemeClr val="bg1"/>
              </a:buClr>
              <a:buFont typeface="Wingdings" pitchFamily="2" charset="2"/>
              <a:buChar char="v"/>
            </a:pPr>
            <a:r>
              <a:rPr lang="tr-TR" sz="1700" b="1" dirty="0" smtClean="0">
                <a:solidFill>
                  <a:srgbClr val="FFFFFF"/>
                </a:solidFill>
              </a:rPr>
              <a:t>1 Teknisyen Yardımcısı olmak </a:t>
            </a:r>
            <a:r>
              <a:rPr lang="tr-TR" sz="1700" b="1" dirty="0">
                <a:solidFill>
                  <a:srgbClr val="FFFFFF"/>
                </a:solidFill>
              </a:rPr>
              <a:t>üzere </a:t>
            </a:r>
            <a:r>
              <a:rPr lang="tr-TR" sz="1700" b="1" dirty="0" smtClean="0">
                <a:solidFill>
                  <a:srgbClr val="FFFFFF"/>
                </a:solidFill>
              </a:rPr>
              <a:t>24 </a:t>
            </a:r>
            <a:r>
              <a:rPr lang="tr-TR" sz="1700" b="1" dirty="0">
                <a:solidFill>
                  <a:srgbClr val="FFFFFF"/>
                </a:solidFill>
              </a:rPr>
              <a:t>çalışan bulunmaktadır.  </a:t>
            </a:r>
          </a:p>
        </p:txBody>
      </p:sp>
      <p:pic>
        <p:nvPicPr>
          <p:cNvPr id="1026" name="Picture 2" descr="C:\Users\ÇAĞRI\Desktop\gante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2" y="1707654"/>
            <a:ext cx="1728192" cy="1728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25361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graphicFrame>
        <p:nvGraphicFramePr>
          <p:cNvPr id="4" name="Nesne 3"/>
          <p:cNvGraphicFramePr>
            <a:graphicFrameLocks noChangeAspect="1"/>
          </p:cNvGraphicFramePr>
          <p:nvPr>
            <p:extLst>
              <p:ext uri="{D42A27DB-BD31-4B8C-83A1-F6EECF244321}">
                <p14:modId xmlns:p14="http://schemas.microsoft.com/office/powerpoint/2010/main" val="3744144697"/>
              </p:ext>
            </p:extLst>
          </p:nvPr>
        </p:nvGraphicFramePr>
        <p:xfrm>
          <a:off x="1187624" y="0"/>
          <a:ext cx="7956376" cy="5143500"/>
        </p:xfrm>
        <a:graphic>
          <a:graphicData uri="http://schemas.openxmlformats.org/presentationml/2006/ole">
            <mc:AlternateContent xmlns:mc="http://schemas.openxmlformats.org/markup-compatibility/2006">
              <mc:Choice xmlns:v="urn:schemas-microsoft-com:vml" Requires="v">
                <p:oleObj spid="_x0000_s1029" name="Acrobat Document" r:id="rId4" imgW="8019826" imgH="5667062" progId="Acrobat.Document.DC">
                  <p:embed/>
                </p:oleObj>
              </mc:Choice>
              <mc:Fallback>
                <p:oleObj name="Acrobat Document" r:id="rId4" imgW="8019826" imgH="5667062" progId="Acrobat.Document.DC">
                  <p:embed/>
                  <p:pic>
                    <p:nvPicPr>
                      <p:cNvPr id="0" name=""/>
                      <p:cNvPicPr/>
                      <p:nvPr/>
                    </p:nvPicPr>
                    <p:blipFill>
                      <a:blip r:embed="rId5"/>
                      <a:stretch>
                        <a:fillRect/>
                      </a:stretch>
                    </p:blipFill>
                    <p:spPr>
                      <a:xfrm>
                        <a:off x="1187624" y="0"/>
                        <a:ext cx="7956376" cy="5143500"/>
                      </a:xfrm>
                      <a:prstGeom prst="rect">
                        <a:avLst/>
                      </a:prstGeom>
                    </p:spPr>
                  </p:pic>
                </p:oleObj>
              </mc:Fallback>
            </mc:AlternateContent>
          </a:graphicData>
        </a:graphic>
      </p:graphicFrame>
    </p:spTree>
    <p:extLst>
      <p:ext uri="{BB962C8B-B14F-4D97-AF65-F5344CB8AC3E}">
        <p14:creationId xmlns:p14="http://schemas.microsoft.com/office/powerpoint/2010/main" val="14261712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ctrTitle"/>
          </p:nvPr>
        </p:nvSpPr>
        <p:spPr>
          <a:xfrm>
            <a:off x="4113600" y="2878750"/>
            <a:ext cx="4505699" cy="1159799"/>
          </a:xfrm>
          <a:prstGeom prst="rect">
            <a:avLst/>
          </a:prstGeom>
        </p:spPr>
        <p:txBody>
          <a:bodyPr lIns="91425" tIns="91425" rIns="91425" bIns="91425" anchor="b" anchorCtr="0">
            <a:noAutofit/>
          </a:bodyPr>
          <a:lstStyle/>
          <a:p>
            <a:pPr lvl="0" algn="just"/>
            <a:r>
              <a:rPr lang="tr-TR" sz="3200" dirty="0">
                <a:cs typeface="Times New Roman" pitchFamily="18" charset="0"/>
              </a:rPr>
              <a:t>PERSONEL DAİRESİ BAŞKANLIĞI</a:t>
            </a:r>
            <a:endParaRPr lang="en" sz="3200" dirty="0"/>
          </a:p>
        </p:txBody>
      </p:sp>
      <p:sp>
        <p:nvSpPr>
          <p:cNvPr id="135" name="Shape 135"/>
          <p:cNvSpPr txBox="1">
            <a:spLocks noGrp="1"/>
          </p:cNvSpPr>
          <p:nvPr>
            <p:ph type="subTitle" idx="1"/>
          </p:nvPr>
        </p:nvSpPr>
        <p:spPr>
          <a:xfrm>
            <a:off x="4113600" y="3983050"/>
            <a:ext cx="4505699" cy="784799"/>
          </a:xfrm>
          <a:prstGeom prst="rect">
            <a:avLst/>
          </a:prstGeom>
        </p:spPr>
        <p:txBody>
          <a:bodyPr lIns="91425" tIns="91425" rIns="91425" bIns="91425" anchor="t" anchorCtr="0">
            <a:noAutofit/>
          </a:bodyPr>
          <a:lstStyle/>
          <a:p>
            <a:pPr lvl="0"/>
            <a:r>
              <a:rPr lang="tr-TR" dirty="0"/>
              <a:t>Kadro Atama Şube Müdürlüğü</a:t>
            </a:r>
            <a:endParaRPr lang="en" dirty="0"/>
          </a:p>
        </p:txBody>
      </p:sp>
    </p:spTree>
    <p:extLst>
      <p:ext uri="{BB962C8B-B14F-4D97-AF65-F5344CB8AC3E}">
        <p14:creationId xmlns:p14="http://schemas.microsoft.com/office/powerpoint/2010/main" val="308176773"/>
      </p:ext>
    </p:extLst>
  </p:cSld>
  <p:clrMapOvr>
    <a:masterClrMapping/>
  </p:clrMapOvr>
  <p:timing>
    <p:tnLst>
      <p:par>
        <p:cTn id="1" dur="indefinite" restart="never" nodeType="tmRoot"/>
      </p:par>
    </p:tnLst>
  </p:timing>
</p:sld>
</file>

<file path=ppt/theme/theme1.xml><?xml version="1.0" encoding="utf-8"?>
<a:theme xmlns:a="http://schemas.openxmlformats.org/drawingml/2006/main" name="Warwick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754</TotalTime>
  <Words>2772</Words>
  <Application>Microsoft Office PowerPoint</Application>
  <PresentationFormat>Ekran Gösterisi (16:9)</PresentationFormat>
  <Paragraphs>282</Paragraphs>
  <Slides>40</Slides>
  <Notes>36</Notes>
  <HiddenSlides>0</HiddenSlides>
  <MMClips>0</MMClips>
  <ScaleCrop>false</ScaleCrop>
  <HeadingPairs>
    <vt:vector size="8" baseType="variant">
      <vt:variant>
        <vt:lpstr>Kullanılan Yazı Tipleri</vt:lpstr>
      </vt:variant>
      <vt:variant>
        <vt:i4>5</vt:i4>
      </vt:variant>
      <vt:variant>
        <vt:lpstr>Tema</vt:lpstr>
      </vt:variant>
      <vt:variant>
        <vt:i4>1</vt:i4>
      </vt:variant>
      <vt:variant>
        <vt:lpstr>Eklenmiş OLE Hizmet Programları</vt:lpstr>
      </vt:variant>
      <vt:variant>
        <vt:i4>1</vt:i4>
      </vt:variant>
      <vt:variant>
        <vt:lpstr>Slayt Başlıkları</vt:lpstr>
      </vt:variant>
      <vt:variant>
        <vt:i4>40</vt:i4>
      </vt:variant>
    </vt:vector>
  </HeadingPairs>
  <TitlesOfParts>
    <vt:vector size="47" baseType="lpstr">
      <vt:lpstr>Arial</vt:lpstr>
      <vt:lpstr>Nixie One</vt:lpstr>
      <vt:lpstr>Roboto Slab</vt:lpstr>
      <vt:lpstr>Times New Roman</vt:lpstr>
      <vt:lpstr>Wingdings</vt:lpstr>
      <vt:lpstr>Warwick template</vt:lpstr>
      <vt:lpstr>Acrobat Document</vt:lpstr>
      <vt:lpstr>PERSONEL DAİRESİ BAŞKANLIĞI</vt:lpstr>
      <vt:lpstr>PowerPoint Sunusu</vt:lpstr>
      <vt:lpstr>Personel Daire Başkanlığının Yetki, Görev ve Sorumlulukları</vt:lpstr>
      <vt:lpstr>PowerPoint Sunusu</vt:lpstr>
      <vt:lpstr>PowerPoint Sunusu</vt:lpstr>
      <vt:lpstr>PowerPoint Sunusu</vt:lpstr>
      <vt:lpstr>PERSONEL DAĞILIMI </vt:lpstr>
      <vt:lpstr>PowerPoint Sunusu</vt:lpstr>
      <vt:lpstr>PERSONEL DAİRESİ BAŞKANLIĞI</vt:lpstr>
      <vt:lpstr>Kadro Atama Şube Müdürlüğü</vt:lpstr>
      <vt:lpstr>Kadro Atama Şube Müdürlüğü</vt:lpstr>
      <vt:lpstr>Kadro Atama Şube Müdürlüğü</vt:lpstr>
      <vt:lpstr>PERSONEL DAİRESİ BAŞKANLIĞI</vt:lpstr>
      <vt:lpstr>Akademik Özlük İşleri Şefliği</vt:lpstr>
      <vt:lpstr>Akademik Özlük İşleri Şefliği</vt:lpstr>
      <vt:lpstr>Akademik Özlük İşleri Şefliği</vt:lpstr>
      <vt:lpstr>PERSONEL DAİRESİ BAŞKANLIĞI</vt:lpstr>
      <vt:lpstr>İdari Özlük İşleri Şefliği</vt:lpstr>
      <vt:lpstr>İdari Özlük İşleri Şefliği</vt:lpstr>
      <vt:lpstr>İdari Özlük İşleri Şefliği</vt:lpstr>
      <vt:lpstr>İdari Özlük İşleri Şefliği</vt:lpstr>
      <vt:lpstr>İdari Özlük İşleri Şefliği</vt:lpstr>
      <vt:lpstr>Tahakkuk İşleri</vt:lpstr>
      <vt:lpstr>Tahakkuk İşleri</vt:lpstr>
      <vt:lpstr>Tahakkuk İşleri</vt:lpstr>
      <vt:lpstr>Tahakkuk İşleri</vt:lpstr>
      <vt:lpstr>Tahakkuk İşleri</vt:lpstr>
      <vt:lpstr>PERSONEL DAİRESİ BAŞKANLIĞI</vt:lpstr>
      <vt:lpstr>Daimi İşçi ve Sözleşmeli Personel Özlük İşleri Şube Müdürü</vt:lpstr>
      <vt:lpstr>Daimi İşçi ve Sözleşmeli Personel Özlük İşleri Şube Müdürü</vt:lpstr>
      <vt:lpstr>Daimi İşçi ve Sözleşmeli Personel Özlük İşleri Şube Müdürü</vt:lpstr>
      <vt:lpstr>Daimi İşçi ve Sözleşmeli Personel Özlük İşleri Şube Müdürü</vt:lpstr>
      <vt:lpstr>PERSONEL DAİRESİ BAŞKANLIĞI</vt:lpstr>
      <vt:lpstr>Personel Daire Başkanlığının Temel Politikaları ve Öncelikleri</vt:lpstr>
      <vt:lpstr>Personel Daire Başkanlığının Temel Politikaları ve Öncelikleri</vt:lpstr>
      <vt:lpstr>PERSONEL DAİRESİ BAŞKANLIĞI</vt:lpstr>
      <vt:lpstr>A- GÜÇLÜ YÖNLERİ</vt:lpstr>
      <vt:lpstr>B- ZAYIF YÖNLERİ</vt:lpstr>
      <vt:lpstr>PERSONEL DAİRESİ BAŞKANLIĞI</vt:lpstr>
      <vt:lpstr>PERSONEL DAİRESİ BAŞKANLIĞI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PERSONEL DAİRESİ BAŞKANLIĞI</dc:title>
  <dc:creator>pc</dc:creator>
  <cp:lastModifiedBy>Microsoft hesabı</cp:lastModifiedBy>
  <cp:revision>334</cp:revision>
  <cp:lastPrinted>2017-09-26T11:57:09Z</cp:lastPrinted>
  <dcterms:modified xsi:type="dcterms:W3CDTF">2024-12-23T09:36:10Z</dcterms:modified>
</cp:coreProperties>
</file>